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y="5143500" cx="9144000"/>
  <p:notesSz cx="6858000" cy="9144000"/>
  <p:embeddedFontLst>
    <p:embeddedFont>
      <p:font typeface="Ubuntu"/>
      <p:regular r:id="rId43"/>
      <p:bold r:id="rId44"/>
      <p:italic r:id="rId45"/>
      <p:boldItalic r:id="rId46"/>
    </p:embeddedFont>
    <p:embeddedFont>
      <p:font typeface="Montserrat SemiBold"/>
      <p:regular r:id="rId47"/>
      <p:bold r:id="rId48"/>
      <p:italic r:id="rId49"/>
      <p:boldItalic r:id="rId50"/>
    </p:embeddedFont>
    <p:embeddedFont>
      <p:font typeface="Proxima Nova"/>
      <p:regular r:id="rId51"/>
      <p:bold r:id="rId52"/>
      <p:italic r:id="rId53"/>
      <p:boldItalic r:id="rId54"/>
    </p:embeddedFont>
    <p:embeddedFont>
      <p:font typeface="Montserrat"/>
      <p:regular r:id="rId55"/>
      <p:bold r:id="rId56"/>
      <p:italic r:id="rId57"/>
      <p:boldItalic r:id="rId58"/>
    </p:embeddedFont>
    <p:embeddedFont>
      <p:font typeface="Montserrat Medium"/>
      <p:regular r:id="rId59"/>
      <p:bold r:id="rId60"/>
      <p:italic r:id="rId61"/>
      <p:boldItalic r:id="rId62"/>
    </p:embeddedFont>
    <p:embeddedFont>
      <p:font typeface="Montserrat Light"/>
      <p:regular r:id="rId63"/>
      <p:bold r:id="rId64"/>
      <p:italic r:id="rId65"/>
      <p:boldItalic r:id="rId66"/>
    </p:embeddedFont>
    <p:embeddedFont>
      <p:font typeface="Arial Black"/>
      <p:regular r:id="rId67"/>
    </p:embeddedFont>
    <p:embeddedFont>
      <p:font typeface="Montserrat ExtraBold"/>
      <p:bold r:id="rId68"/>
      <p:boldItalic r:id="rId69"/>
    </p:embeddedFont>
    <p:embeddedFont>
      <p:font typeface="DM Sans"/>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 uri="GoogleSlidesCustomDataVersion2">
      <go:slidesCustomData xmlns:go="http://customooxmlschemas.google.com/" r:id="rId74" roundtripDataSignature="AMtx7mhs31l+YVIw0IYKaHM7a+YyRoF3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865AE3E-2D9F-4AC3-A851-6852E1E1A195}">
  <a:tblStyle styleId="{2865AE3E-2D9F-4AC3-A851-6852E1E1A195}"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649EA6D-A03A-44E0-9E56-F149A289C8DA}"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12610DCF-4312-4739-B57A-6E07D5B72750}" styleName="Table_2">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6E6E6"/>
          </a:solidFill>
        </a:fill>
      </a:tcStyle>
    </a:wholeTbl>
    <a:band1H>
      <a:tcTxStyle b="off" i="off"/>
      <a:tcStyle>
        <a:fill>
          <a:solidFill>
            <a:srgbClr val="CACACA"/>
          </a:solidFill>
        </a:fill>
      </a:tcStyle>
    </a:band1H>
    <a:band2H>
      <a:tcTxStyle b="off" i="off"/>
    </a:band2H>
    <a:band1V>
      <a:tcTxStyle b="off" i="off"/>
      <a:tcStyle>
        <a:fill>
          <a:solidFill>
            <a:srgbClr val="CACACA"/>
          </a:solidFill>
        </a:fill>
      </a:tcStyle>
    </a:band1V>
    <a:band2V>
      <a:tcTxStyle b="off" i="off"/>
    </a:band2V>
    <a:lastCol>
      <a:tcTxStyle b="on" i="off">
        <a:font>
          <a:latin typeface="Calibri"/>
          <a:ea typeface="Calibri"/>
          <a:cs typeface="Calibri"/>
        </a:font>
        <a:srgbClr val="FFFFFF"/>
      </a:tcTxStyle>
      <a:tcStyle>
        <a:fill>
          <a:solidFill>
            <a:srgbClr val="000000"/>
          </a:solidFill>
        </a:fill>
      </a:tcStyle>
    </a:lastCol>
    <a:firstCol>
      <a:tcTxStyle b="on" i="off">
        <a:font>
          <a:latin typeface="Calibri"/>
          <a:ea typeface="Calibri"/>
          <a:cs typeface="Calibri"/>
        </a:font>
        <a:srgbClr val="FFFFFF"/>
      </a:tcTxStyle>
      <a:tcStyle>
        <a:fill>
          <a:solidFill>
            <a:srgbClr val="000000"/>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000000"/>
          </a:solidFill>
        </a:fill>
      </a:tcStyle>
    </a:lastRow>
    <a:seCell>
      <a:tcTxStyle b="off" i="off"/>
    </a:seCell>
    <a:swCell>
      <a:tcTxStyle b="off" i="off"/>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000000"/>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font" Target="fonts/Ubuntu-bold.fntdata"/><Relationship Id="rId43" Type="http://schemas.openxmlformats.org/officeDocument/2006/relationships/font" Target="fonts/Ubuntu-regular.fntdata"/><Relationship Id="rId46" Type="http://schemas.openxmlformats.org/officeDocument/2006/relationships/font" Target="fonts/Ubuntu-boldItalic.fntdata"/><Relationship Id="rId45" Type="http://schemas.openxmlformats.org/officeDocument/2006/relationships/font" Target="fonts/Ubuntu-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MontserratSemiBold-bold.fntdata"/><Relationship Id="rId47" Type="http://schemas.openxmlformats.org/officeDocument/2006/relationships/font" Target="fonts/MontserratSemiBold-regular.fntdata"/><Relationship Id="rId49" Type="http://schemas.openxmlformats.org/officeDocument/2006/relationships/font" Target="fonts/MontserratSemi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DMSans-boldItalic.fntdata"/><Relationship Id="rId72" Type="http://schemas.openxmlformats.org/officeDocument/2006/relationships/font" Target="fonts/DMSans-italic.fntdata"/><Relationship Id="rId31" Type="http://schemas.openxmlformats.org/officeDocument/2006/relationships/slide" Target="slides/slide24.xml"/><Relationship Id="rId30" Type="http://schemas.openxmlformats.org/officeDocument/2006/relationships/slide" Target="slides/slide23.xml"/><Relationship Id="rId74" Type="http://customschemas.google.com/relationships/presentationmetadata" Target="metadata"/><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DMSans-bold.fntdata"/><Relationship Id="rId70" Type="http://schemas.openxmlformats.org/officeDocument/2006/relationships/font" Target="fonts/DMSans-regular.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MontserratMedium-boldItalic.fntdata"/><Relationship Id="rId61" Type="http://schemas.openxmlformats.org/officeDocument/2006/relationships/font" Target="fonts/MontserratMedium-italic.fntdata"/><Relationship Id="rId20" Type="http://schemas.openxmlformats.org/officeDocument/2006/relationships/slide" Target="slides/slide13.xml"/><Relationship Id="rId64" Type="http://schemas.openxmlformats.org/officeDocument/2006/relationships/font" Target="fonts/MontserratLight-bold.fntdata"/><Relationship Id="rId63" Type="http://schemas.openxmlformats.org/officeDocument/2006/relationships/font" Target="fonts/MontserratLight-regular.fntdata"/><Relationship Id="rId22" Type="http://schemas.openxmlformats.org/officeDocument/2006/relationships/slide" Target="slides/slide15.xml"/><Relationship Id="rId66" Type="http://schemas.openxmlformats.org/officeDocument/2006/relationships/font" Target="fonts/MontserratLight-boldItalic.fntdata"/><Relationship Id="rId21" Type="http://schemas.openxmlformats.org/officeDocument/2006/relationships/slide" Target="slides/slide14.xml"/><Relationship Id="rId65" Type="http://schemas.openxmlformats.org/officeDocument/2006/relationships/font" Target="fonts/MontserratLight-italic.fntdata"/><Relationship Id="rId24" Type="http://schemas.openxmlformats.org/officeDocument/2006/relationships/slide" Target="slides/slide17.xml"/><Relationship Id="rId68" Type="http://schemas.openxmlformats.org/officeDocument/2006/relationships/font" Target="fonts/MontserratExtraBold-bold.fntdata"/><Relationship Id="rId23" Type="http://schemas.openxmlformats.org/officeDocument/2006/relationships/slide" Target="slides/slide16.xml"/><Relationship Id="rId67" Type="http://schemas.openxmlformats.org/officeDocument/2006/relationships/font" Target="fonts/ArialBlack-regular.fntdata"/><Relationship Id="rId60" Type="http://schemas.openxmlformats.org/officeDocument/2006/relationships/font" Target="fonts/MontserratMedium-bold.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MontserratExtraBold-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ProximaNova-regular.fntdata"/><Relationship Id="rId50" Type="http://schemas.openxmlformats.org/officeDocument/2006/relationships/font" Target="fonts/MontserratSemiBold-boldItalic.fntdata"/><Relationship Id="rId53" Type="http://schemas.openxmlformats.org/officeDocument/2006/relationships/font" Target="fonts/ProximaNova-italic.fntdata"/><Relationship Id="rId52" Type="http://schemas.openxmlformats.org/officeDocument/2006/relationships/font" Target="fonts/ProximaNova-bold.fntdata"/><Relationship Id="rId11" Type="http://schemas.openxmlformats.org/officeDocument/2006/relationships/slide" Target="slides/slide4.xml"/><Relationship Id="rId55" Type="http://schemas.openxmlformats.org/officeDocument/2006/relationships/font" Target="fonts/Montserrat-regular.fntdata"/><Relationship Id="rId10" Type="http://schemas.openxmlformats.org/officeDocument/2006/relationships/slide" Target="slides/slide3.xml"/><Relationship Id="rId54" Type="http://schemas.openxmlformats.org/officeDocument/2006/relationships/font" Target="fonts/ProximaNova-boldItalic.fntdata"/><Relationship Id="rId13" Type="http://schemas.openxmlformats.org/officeDocument/2006/relationships/slide" Target="slides/slide6.xml"/><Relationship Id="rId57" Type="http://schemas.openxmlformats.org/officeDocument/2006/relationships/font" Target="fonts/Montserrat-italic.fntdata"/><Relationship Id="rId12" Type="http://schemas.openxmlformats.org/officeDocument/2006/relationships/slide" Target="slides/slide5.xml"/><Relationship Id="rId56" Type="http://schemas.openxmlformats.org/officeDocument/2006/relationships/font" Target="fonts/Montserrat-bold.fntdata"/><Relationship Id="rId15" Type="http://schemas.openxmlformats.org/officeDocument/2006/relationships/slide" Target="slides/slide8.xml"/><Relationship Id="rId59" Type="http://schemas.openxmlformats.org/officeDocument/2006/relationships/font" Target="fonts/MontserratMedium-regular.fntdata"/><Relationship Id="rId14" Type="http://schemas.openxmlformats.org/officeDocument/2006/relationships/slide" Target="slides/slide7.xml"/><Relationship Id="rId58" Type="http://schemas.openxmlformats.org/officeDocument/2006/relationships/font" Target="fonts/Montserrat-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17f599636a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g217f599636a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 name="Google Shape;17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17f599636a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 name="Google Shape;179;g217f599636a_0_4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17f599636a_0_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 name="Google Shape;186;g217f599636a_0_5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17f599636a_0_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2" name="Google Shape;192;g217f599636a_0_6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17f599636a_0_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g217f599636a_0_6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17f599636a_0_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g217f599636a_0_7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17f599636a_0_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2" name="Google Shape;212;g217f599636a_0_7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17f599636a_0_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7" name="Google Shape;217;g217f599636a_0_8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17f599636a_0_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3" name="Google Shape;223;g217f599636a_0_8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17f599636a_0_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9" name="Google Shape;229;g217f599636a_0_9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c175a29a0e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g2c175a29a0e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17f599636a_0_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5" name="Google Shape;235;g217f599636a_0_9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17f599636a_0_3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g217f599636a_0_38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17f599636a_0_40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217f599636a_0_4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17f599636a_0_3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 name="Google Shape;275;g217f599636a_0_39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17f599636a_0_39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217f599636a_0_3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17f599636a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g217f599636a_0_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17f599636a_0_4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0" name="Google Shape;310;g217f599636a_0_40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17f599636a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 name="Google Shape;128;g217f599636a_0_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17f599636a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 name="Google Shape;135;g217f599636a_0_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17f599636a_0_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1" name="Google Shape;141;g217f599636a_0_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17f599636a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g217f599636a_0_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17f599636a_0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 name="Google Shape;159;g217f599636a_0_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17f599636a_0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 name="Google Shape;167;g217f599636a_0_5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g-dark" type="title">
  <p:cSld name="TITLE">
    <p:bg>
      <p:bgPr>
        <a:solidFill>
          <a:srgbClr val="19293E"/>
        </a:solidFill>
      </p:bgPr>
    </p:bg>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4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 name="Google Shape;36;p44"/>
          <p:cNvGrpSpPr/>
          <p:nvPr/>
        </p:nvGrpSpPr>
        <p:grpSpPr>
          <a:xfrm>
            <a:off x="830394" y="1191277"/>
            <a:ext cx="745763" cy="45826"/>
            <a:chOff x="4580561" y="2589004"/>
            <a:chExt cx="1064464" cy="25200"/>
          </a:xfrm>
        </p:grpSpPr>
        <p:sp>
          <p:nvSpPr>
            <p:cNvPr id="37" name="Google Shape;37;p44"/>
            <p:cNvSpPr/>
            <p:nvPr/>
          </p:nvSpPr>
          <p:spPr>
            <a:xfrm rot="-5400000">
              <a:off x="5366325" y="2335504"/>
              <a:ext cx="25200" cy="532200"/>
            </a:xfrm>
            <a:prstGeom prst="rect">
              <a:avLst/>
            </a:prstGeom>
            <a:solidFill>
              <a:srgbClr val="4A86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44"/>
            <p:cNvSpPr/>
            <p:nvPr/>
          </p:nvSpPr>
          <p:spPr>
            <a:xfrm rot="-5400000">
              <a:off x="4836311" y="2333254"/>
              <a:ext cx="25200" cy="536700"/>
            </a:xfrm>
            <a:prstGeom prst="rect">
              <a:avLst/>
            </a:prstGeom>
            <a:solidFill>
              <a:srgbClr val="4A86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 name="Google Shape;39;p44"/>
          <p:cNvSpPr txBox="1"/>
          <p:nvPr>
            <p:ph type="title"/>
          </p:nvPr>
        </p:nvSpPr>
        <p:spPr>
          <a:xfrm>
            <a:off x="729450" y="1318650"/>
            <a:ext cx="7688400" cy="535200"/>
          </a:xfrm>
          <a:prstGeom prst="rect">
            <a:avLst/>
          </a:prstGeom>
          <a:noFill/>
          <a:ln>
            <a:noFill/>
          </a:ln>
        </p:spPr>
        <p:txBody>
          <a:bodyPr anchorCtr="0" anchor="t" bIns="91400" lIns="91400" spcFirstLastPara="1" rIns="91400" wrap="square" tIns="9140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0" name="Google Shape;40;p44"/>
          <p:cNvSpPr txBox="1"/>
          <p:nvPr>
            <p:ph idx="12" type="sldNum"/>
          </p:nvPr>
        </p:nvSpPr>
        <p:spPr>
          <a:xfrm>
            <a:off x="8536302" y="4749851"/>
            <a:ext cx="548700" cy="393600"/>
          </a:xfrm>
          <a:prstGeom prst="rect">
            <a:avLst/>
          </a:prstGeom>
          <a:noFill/>
          <a:ln>
            <a:noFill/>
          </a:ln>
        </p:spPr>
        <p:txBody>
          <a:bodyPr anchorCtr="0" anchor="ctr" bIns="91400" lIns="91400" spcFirstLastPara="1" rIns="91400" wrap="square" tIns="91400">
            <a:no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45"/>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Montserrat"/>
              <a:buNone/>
              <a:defRPr b="0" i="0" sz="1400" u="none" cap="none" strike="noStrike">
                <a:solidFill>
                  <a:srgbClr val="000000"/>
                </a:solidFill>
                <a:latin typeface="Montserrat"/>
                <a:ea typeface="Montserrat"/>
                <a:cs typeface="Montserrat"/>
                <a:sym typeface="Montserrat"/>
              </a:defRPr>
            </a:lvl1pPr>
          </a:lstStyle>
          <a:p/>
        </p:txBody>
      </p:sp>
      <p:sp>
        <p:nvSpPr>
          <p:cNvPr id="43" name="Google Shape;43;p45"/>
          <p:cNvSpPr txBox="1"/>
          <p:nvPr>
            <p:ph idx="12" type="sldNum"/>
          </p:nvPr>
        </p:nvSpPr>
        <p:spPr>
          <a:xfrm>
            <a:off x="8536302" y="4749851"/>
            <a:ext cx="548700" cy="393600"/>
          </a:xfrm>
          <a:prstGeom prst="rect">
            <a:avLst/>
          </a:prstGeom>
          <a:noFill/>
          <a:ln>
            <a:noFill/>
          </a:ln>
        </p:spPr>
        <p:txBody>
          <a:bodyPr anchorCtr="0" anchor="ctr" bIns="91400" lIns="91400" spcFirstLastPara="1" rIns="91400" wrap="square" tIns="91400">
            <a:no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 Content">
  <p:cSld name="Headline + Content">
    <p:spTree>
      <p:nvGrpSpPr>
        <p:cNvPr id="44" name="Shape 44"/>
        <p:cNvGrpSpPr/>
        <p:nvPr/>
      </p:nvGrpSpPr>
      <p:grpSpPr>
        <a:xfrm>
          <a:off x="0" y="0"/>
          <a:ext cx="0" cy="0"/>
          <a:chOff x="0" y="0"/>
          <a:chExt cx="0" cy="0"/>
        </a:xfrm>
      </p:grpSpPr>
      <p:sp>
        <p:nvSpPr>
          <p:cNvPr id="45" name="Google Shape;45;p47"/>
          <p:cNvSpPr txBox="1"/>
          <p:nvPr>
            <p:ph idx="1" type="body"/>
          </p:nvPr>
        </p:nvSpPr>
        <p:spPr>
          <a:xfrm>
            <a:off x="4738914" y="1391195"/>
            <a:ext cx="3796200" cy="3048600"/>
          </a:xfrm>
          <a:prstGeom prst="rect">
            <a:avLst/>
          </a:prstGeom>
          <a:noFill/>
          <a:ln>
            <a:noFill/>
          </a:ln>
        </p:spPr>
        <p:txBody>
          <a:bodyPr anchorCtr="0" anchor="t" bIns="0" lIns="0" spcFirstLastPara="1" rIns="0" wrap="square" tIns="0">
            <a:noAutofit/>
          </a:bodyPr>
          <a:lstStyle>
            <a:lvl1pPr indent="-317500" lvl="0" marL="457200" marR="0" rtl="0" algn="l">
              <a:lnSpc>
                <a:spcPct val="100000"/>
              </a:lnSpc>
              <a:spcBef>
                <a:spcPts val="10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2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2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2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2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46" name="Google Shape;46;p47"/>
          <p:cNvSpPr txBox="1"/>
          <p:nvPr>
            <p:ph type="title"/>
          </p:nvPr>
        </p:nvSpPr>
        <p:spPr>
          <a:xfrm>
            <a:off x="609600" y="352925"/>
            <a:ext cx="7925700" cy="6879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47" name="Google Shape;47;p47"/>
          <p:cNvSpPr txBox="1"/>
          <p:nvPr>
            <p:ph idx="2" type="body"/>
          </p:nvPr>
        </p:nvSpPr>
        <p:spPr>
          <a:xfrm>
            <a:off x="609601" y="1391195"/>
            <a:ext cx="3693900" cy="3048600"/>
          </a:xfrm>
          <a:prstGeom prst="rect">
            <a:avLst/>
          </a:prstGeom>
          <a:noFill/>
          <a:ln>
            <a:noFill/>
          </a:ln>
        </p:spPr>
        <p:txBody>
          <a:bodyPr anchorCtr="0" anchor="t" bIns="0" lIns="0" spcFirstLastPara="1" rIns="102875" wrap="square" tIns="0">
            <a:noAutofit/>
          </a:bodyPr>
          <a:lstStyle>
            <a:lvl1pPr indent="-228600" lvl="0" marL="457200" marR="0" rtl="0" algn="l">
              <a:lnSpc>
                <a:spcPct val="80000"/>
              </a:lnSpc>
              <a:spcBef>
                <a:spcPts val="0"/>
              </a:spcBef>
              <a:spcAft>
                <a:spcPts val="0"/>
              </a:spcAft>
              <a:buClr>
                <a:schemeClr val="dk1"/>
              </a:buClr>
              <a:buSzPts val="4500"/>
              <a:buFont typeface="Arial"/>
              <a:buNone/>
              <a:defRPr b="0" i="0" sz="4500" u="none" cap="none" strike="noStrike">
                <a:solidFill>
                  <a:srgbClr val="000000"/>
                </a:solidFill>
                <a:latin typeface="Arial Black"/>
                <a:ea typeface="Arial Black"/>
                <a:cs typeface="Arial Black"/>
                <a:sym typeface="Arial Black"/>
              </a:defRPr>
            </a:lvl1pPr>
            <a:lvl2pPr indent="-317500" lvl="1" marL="914400" marR="0" rtl="0" algn="l">
              <a:lnSpc>
                <a:spcPct val="100000"/>
              </a:lnSpc>
              <a:spcBef>
                <a:spcPts val="2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2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2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4pPr>
            <a:lvl5pPr indent="-304800" lvl="4" marL="2286000" marR="0" rtl="0" algn="l">
              <a:lnSpc>
                <a:spcPct val="100000"/>
              </a:lnSpc>
              <a:spcBef>
                <a:spcPts val="200"/>
              </a:spcBef>
              <a:spcAft>
                <a:spcPts val="0"/>
              </a:spcAft>
              <a:buClr>
                <a:schemeClr val="dk1"/>
              </a:buClr>
              <a:buSzPts val="12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9pPr>
          </a:lstStyle>
          <a:p/>
        </p:txBody>
      </p:sp>
      <p:cxnSp>
        <p:nvCxnSpPr>
          <p:cNvPr id="48" name="Google Shape;48;p47"/>
          <p:cNvCxnSpPr/>
          <p:nvPr/>
        </p:nvCxnSpPr>
        <p:spPr>
          <a:xfrm>
            <a:off x="609600" y="1071048"/>
            <a:ext cx="7925700" cy="0"/>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Image">
  <p:cSld name="Content + Image">
    <p:spTree>
      <p:nvGrpSpPr>
        <p:cNvPr id="49" name="Shape 49"/>
        <p:cNvGrpSpPr/>
        <p:nvPr/>
      </p:nvGrpSpPr>
      <p:grpSpPr>
        <a:xfrm>
          <a:off x="0" y="0"/>
          <a:ext cx="0" cy="0"/>
          <a:chOff x="0" y="0"/>
          <a:chExt cx="0" cy="0"/>
        </a:xfrm>
      </p:grpSpPr>
      <p:sp>
        <p:nvSpPr>
          <p:cNvPr id="50" name="Google Shape;50;p48"/>
          <p:cNvSpPr txBox="1"/>
          <p:nvPr>
            <p:ph type="title"/>
          </p:nvPr>
        </p:nvSpPr>
        <p:spPr>
          <a:xfrm>
            <a:off x="609600" y="352925"/>
            <a:ext cx="7925700" cy="6879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51" name="Google Shape;51;p48"/>
          <p:cNvSpPr txBox="1"/>
          <p:nvPr>
            <p:ph idx="1" type="body"/>
          </p:nvPr>
        </p:nvSpPr>
        <p:spPr>
          <a:xfrm>
            <a:off x="609601" y="1391195"/>
            <a:ext cx="3810000" cy="3048600"/>
          </a:xfrm>
          <a:prstGeom prst="rect">
            <a:avLst/>
          </a:prstGeom>
          <a:noFill/>
          <a:ln>
            <a:noFill/>
          </a:ln>
        </p:spPr>
        <p:txBody>
          <a:bodyPr anchorCtr="0" anchor="t" bIns="0" lIns="0" spcFirstLastPara="1" rIns="0" wrap="square" tIns="0">
            <a:noAutofit/>
          </a:bodyPr>
          <a:lstStyle>
            <a:lvl1pPr indent="-317500" lvl="0" marL="457200" marR="0" rtl="0" algn="l">
              <a:lnSpc>
                <a:spcPct val="100000"/>
              </a:lnSpc>
              <a:spcBef>
                <a:spcPts val="10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2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2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2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4pPr>
            <a:lvl5pPr indent="-304800" lvl="4" marL="2286000" marR="0" rtl="0" algn="l">
              <a:lnSpc>
                <a:spcPct val="100000"/>
              </a:lnSpc>
              <a:spcBef>
                <a:spcPts val="200"/>
              </a:spcBef>
              <a:spcAft>
                <a:spcPts val="0"/>
              </a:spcAft>
              <a:buClr>
                <a:schemeClr val="dk1"/>
              </a:buClr>
              <a:buSzPts val="12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9pPr>
          </a:lstStyle>
          <a:p/>
        </p:txBody>
      </p:sp>
      <p:cxnSp>
        <p:nvCxnSpPr>
          <p:cNvPr id="52" name="Google Shape;52;p48"/>
          <p:cNvCxnSpPr/>
          <p:nvPr/>
        </p:nvCxnSpPr>
        <p:spPr>
          <a:xfrm>
            <a:off x="609600" y="1071048"/>
            <a:ext cx="7925700" cy="0"/>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53" name="Shape 53"/>
        <p:cNvGrpSpPr/>
        <p:nvPr/>
      </p:nvGrpSpPr>
      <p:grpSpPr>
        <a:xfrm>
          <a:off x="0" y="0"/>
          <a:ext cx="0" cy="0"/>
          <a:chOff x="0" y="0"/>
          <a:chExt cx="0" cy="0"/>
        </a:xfrm>
      </p:grpSpPr>
      <p:sp>
        <p:nvSpPr>
          <p:cNvPr id="54" name="Google Shape;54;p49"/>
          <p:cNvSpPr txBox="1"/>
          <p:nvPr>
            <p:ph idx="1" type="body"/>
          </p:nvPr>
        </p:nvSpPr>
        <p:spPr>
          <a:xfrm>
            <a:off x="3358378" y="1391195"/>
            <a:ext cx="2433000" cy="30486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1000"/>
              </a:spcBef>
              <a:spcAft>
                <a:spcPts val="0"/>
              </a:spcAft>
              <a:buClr>
                <a:schemeClr val="dk1"/>
              </a:buClr>
              <a:buSzPts val="1200"/>
              <a:buFont typeface="Arial"/>
              <a:buChar char="●"/>
              <a:defRPr b="0" i="0" sz="1200" u="none" cap="none" strike="noStrike">
                <a:solidFill>
                  <a:srgbClr val="000000"/>
                </a:solidFill>
                <a:latin typeface="Arial"/>
                <a:ea typeface="Arial"/>
                <a:cs typeface="Arial"/>
                <a:sym typeface="Arial"/>
              </a:defRPr>
            </a:lvl1pPr>
            <a:lvl2pPr indent="-292100" lvl="1" marL="914400" marR="0" rtl="0" algn="l">
              <a:lnSpc>
                <a:spcPct val="100000"/>
              </a:lnSpc>
              <a:spcBef>
                <a:spcPts val="200"/>
              </a:spcBef>
              <a:spcAft>
                <a:spcPts val="0"/>
              </a:spcAft>
              <a:buClr>
                <a:schemeClr val="dk1"/>
              </a:buClr>
              <a:buSzPts val="1000"/>
              <a:buFont typeface="Arial"/>
              <a:buChar char="○"/>
              <a:defRPr b="0" i="0" sz="1000" u="none" cap="none" strike="noStrike">
                <a:solidFill>
                  <a:srgbClr val="000000"/>
                </a:solidFill>
                <a:latin typeface="Arial"/>
                <a:ea typeface="Arial"/>
                <a:cs typeface="Arial"/>
                <a:sym typeface="Arial"/>
              </a:defRPr>
            </a:lvl2pPr>
            <a:lvl3pPr indent="-292100" lvl="2" marL="1371600" marR="0" rtl="0" algn="l">
              <a:lnSpc>
                <a:spcPct val="100000"/>
              </a:lnSpc>
              <a:spcBef>
                <a:spcPts val="200"/>
              </a:spcBef>
              <a:spcAft>
                <a:spcPts val="0"/>
              </a:spcAft>
              <a:buClr>
                <a:schemeClr val="dk1"/>
              </a:buClr>
              <a:buSzPts val="1000"/>
              <a:buFont typeface="Arial"/>
              <a:buChar char="■"/>
              <a:defRPr b="0" i="0" sz="1000" u="none" cap="none" strike="noStrike">
                <a:solidFill>
                  <a:srgbClr val="000000"/>
                </a:solidFill>
                <a:latin typeface="Arial"/>
                <a:ea typeface="Arial"/>
                <a:cs typeface="Arial"/>
                <a:sym typeface="Arial"/>
              </a:defRPr>
            </a:lvl3pPr>
            <a:lvl4pPr indent="-292100" lvl="3" marL="1828800" marR="0" rtl="0" algn="l">
              <a:lnSpc>
                <a:spcPct val="100000"/>
              </a:lnSpc>
              <a:spcBef>
                <a:spcPts val="200"/>
              </a:spcBef>
              <a:spcAft>
                <a:spcPts val="0"/>
              </a:spcAft>
              <a:buClr>
                <a:schemeClr val="dk1"/>
              </a:buClr>
              <a:buSzPts val="1000"/>
              <a:buFont typeface="Arial"/>
              <a:buChar char="●"/>
              <a:defRPr b="0" i="0" sz="1000" u="none" cap="none" strike="noStrike">
                <a:solidFill>
                  <a:srgbClr val="000000"/>
                </a:solidFill>
                <a:latin typeface="Arial"/>
                <a:ea typeface="Arial"/>
                <a:cs typeface="Arial"/>
                <a:sym typeface="Arial"/>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rgbClr val="00000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55" name="Google Shape;55;p49"/>
          <p:cNvSpPr txBox="1"/>
          <p:nvPr>
            <p:ph type="title"/>
          </p:nvPr>
        </p:nvSpPr>
        <p:spPr>
          <a:xfrm>
            <a:off x="609600" y="352925"/>
            <a:ext cx="7925700" cy="6879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56" name="Google Shape;56;p49"/>
          <p:cNvSpPr txBox="1"/>
          <p:nvPr>
            <p:ph idx="2" type="body"/>
          </p:nvPr>
        </p:nvSpPr>
        <p:spPr>
          <a:xfrm>
            <a:off x="609601" y="1391195"/>
            <a:ext cx="2438400" cy="30486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1000"/>
              </a:spcBef>
              <a:spcAft>
                <a:spcPts val="0"/>
              </a:spcAft>
              <a:buClr>
                <a:schemeClr val="dk1"/>
              </a:buClr>
              <a:buSzPts val="1200"/>
              <a:buFont typeface="Arial"/>
              <a:buChar char="●"/>
              <a:defRPr b="0" i="0" sz="1200" u="none" cap="none" strike="noStrike">
                <a:solidFill>
                  <a:srgbClr val="000000"/>
                </a:solidFill>
                <a:latin typeface="Arial"/>
                <a:ea typeface="Arial"/>
                <a:cs typeface="Arial"/>
                <a:sym typeface="Arial"/>
              </a:defRPr>
            </a:lvl1pPr>
            <a:lvl2pPr indent="-292100" lvl="1" marL="914400" marR="0" rtl="0" algn="l">
              <a:lnSpc>
                <a:spcPct val="100000"/>
              </a:lnSpc>
              <a:spcBef>
                <a:spcPts val="200"/>
              </a:spcBef>
              <a:spcAft>
                <a:spcPts val="0"/>
              </a:spcAft>
              <a:buClr>
                <a:schemeClr val="dk1"/>
              </a:buClr>
              <a:buSzPts val="1000"/>
              <a:buFont typeface="Arial"/>
              <a:buChar char="○"/>
              <a:defRPr b="0" i="0" sz="1000" u="none" cap="none" strike="noStrike">
                <a:solidFill>
                  <a:srgbClr val="000000"/>
                </a:solidFill>
                <a:latin typeface="Arial"/>
                <a:ea typeface="Arial"/>
                <a:cs typeface="Arial"/>
                <a:sym typeface="Arial"/>
              </a:defRPr>
            </a:lvl2pPr>
            <a:lvl3pPr indent="-292100" lvl="2" marL="1371600" marR="0" rtl="0" algn="l">
              <a:lnSpc>
                <a:spcPct val="100000"/>
              </a:lnSpc>
              <a:spcBef>
                <a:spcPts val="200"/>
              </a:spcBef>
              <a:spcAft>
                <a:spcPts val="0"/>
              </a:spcAft>
              <a:buClr>
                <a:schemeClr val="dk1"/>
              </a:buClr>
              <a:buSzPts val="1000"/>
              <a:buFont typeface="Arial"/>
              <a:buChar char="■"/>
              <a:defRPr b="0" i="0" sz="1000" u="none" cap="none" strike="noStrike">
                <a:solidFill>
                  <a:srgbClr val="000000"/>
                </a:solidFill>
                <a:latin typeface="Arial"/>
                <a:ea typeface="Arial"/>
                <a:cs typeface="Arial"/>
                <a:sym typeface="Arial"/>
              </a:defRPr>
            </a:lvl3pPr>
            <a:lvl4pPr indent="-292100" lvl="3" marL="1828800" marR="0" rtl="0" algn="l">
              <a:lnSpc>
                <a:spcPct val="100000"/>
              </a:lnSpc>
              <a:spcBef>
                <a:spcPts val="200"/>
              </a:spcBef>
              <a:spcAft>
                <a:spcPts val="0"/>
              </a:spcAft>
              <a:buClr>
                <a:schemeClr val="dk1"/>
              </a:buClr>
              <a:buSzPts val="1000"/>
              <a:buFont typeface="Arial"/>
              <a:buChar char="●"/>
              <a:defRPr b="0" i="0" sz="1000" u="none" cap="none" strike="noStrike">
                <a:solidFill>
                  <a:srgbClr val="000000"/>
                </a:solidFill>
                <a:latin typeface="Arial"/>
                <a:ea typeface="Arial"/>
                <a:cs typeface="Arial"/>
                <a:sym typeface="Arial"/>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rgbClr val="00000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57" name="Google Shape;57;p49"/>
          <p:cNvSpPr txBox="1"/>
          <p:nvPr>
            <p:ph idx="3" type="body"/>
          </p:nvPr>
        </p:nvSpPr>
        <p:spPr>
          <a:xfrm>
            <a:off x="6107921" y="1391195"/>
            <a:ext cx="2427300" cy="30486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1000"/>
              </a:spcBef>
              <a:spcAft>
                <a:spcPts val="0"/>
              </a:spcAft>
              <a:buClr>
                <a:schemeClr val="dk1"/>
              </a:buClr>
              <a:buSzPts val="1200"/>
              <a:buFont typeface="Arial"/>
              <a:buChar char="●"/>
              <a:defRPr b="0" i="0" sz="1200" u="none" cap="none" strike="noStrike">
                <a:solidFill>
                  <a:srgbClr val="000000"/>
                </a:solidFill>
                <a:latin typeface="Arial"/>
                <a:ea typeface="Arial"/>
                <a:cs typeface="Arial"/>
                <a:sym typeface="Arial"/>
              </a:defRPr>
            </a:lvl1pPr>
            <a:lvl2pPr indent="-292100" lvl="1" marL="914400" marR="0" rtl="0" algn="l">
              <a:lnSpc>
                <a:spcPct val="100000"/>
              </a:lnSpc>
              <a:spcBef>
                <a:spcPts val="200"/>
              </a:spcBef>
              <a:spcAft>
                <a:spcPts val="0"/>
              </a:spcAft>
              <a:buClr>
                <a:schemeClr val="dk1"/>
              </a:buClr>
              <a:buSzPts val="1000"/>
              <a:buFont typeface="Arial"/>
              <a:buChar char="○"/>
              <a:defRPr b="0" i="0" sz="1000" u="none" cap="none" strike="noStrike">
                <a:solidFill>
                  <a:srgbClr val="000000"/>
                </a:solidFill>
                <a:latin typeface="Arial"/>
                <a:ea typeface="Arial"/>
                <a:cs typeface="Arial"/>
                <a:sym typeface="Arial"/>
              </a:defRPr>
            </a:lvl2pPr>
            <a:lvl3pPr indent="-292100" lvl="2" marL="1371600" marR="0" rtl="0" algn="l">
              <a:lnSpc>
                <a:spcPct val="100000"/>
              </a:lnSpc>
              <a:spcBef>
                <a:spcPts val="200"/>
              </a:spcBef>
              <a:spcAft>
                <a:spcPts val="0"/>
              </a:spcAft>
              <a:buClr>
                <a:schemeClr val="dk1"/>
              </a:buClr>
              <a:buSzPts val="1000"/>
              <a:buFont typeface="Arial"/>
              <a:buChar char="■"/>
              <a:defRPr b="0" i="0" sz="1000" u="none" cap="none" strike="noStrike">
                <a:solidFill>
                  <a:srgbClr val="000000"/>
                </a:solidFill>
                <a:latin typeface="Arial"/>
                <a:ea typeface="Arial"/>
                <a:cs typeface="Arial"/>
                <a:sym typeface="Arial"/>
              </a:defRPr>
            </a:lvl3pPr>
            <a:lvl4pPr indent="-292100" lvl="3" marL="1828800" marR="0" rtl="0" algn="l">
              <a:lnSpc>
                <a:spcPct val="100000"/>
              </a:lnSpc>
              <a:spcBef>
                <a:spcPts val="200"/>
              </a:spcBef>
              <a:spcAft>
                <a:spcPts val="0"/>
              </a:spcAft>
              <a:buClr>
                <a:schemeClr val="dk1"/>
              </a:buClr>
              <a:buSzPts val="1000"/>
              <a:buFont typeface="Arial"/>
              <a:buChar char="●"/>
              <a:defRPr b="0" i="0" sz="1000" u="none" cap="none" strike="noStrike">
                <a:solidFill>
                  <a:srgbClr val="000000"/>
                </a:solidFill>
                <a:latin typeface="Arial"/>
                <a:ea typeface="Arial"/>
                <a:cs typeface="Arial"/>
                <a:sym typeface="Arial"/>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rgbClr val="000000"/>
                </a:solidFill>
                <a:latin typeface="Arial"/>
                <a:ea typeface="Arial"/>
                <a:cs typeface="Arial"/>
                <a:sym typeface="Arial"/>
              </a:defRPr>
            </a:lvl5pPr>
            <a:lvl6pPr indent="-228600" lvl="5" marL="2743200" marR="0" rtl="0" algn="l">
              <a:lnSpc>
                <a:spcPct val="90000"/>
              </a:lnSpc>
              <a:spcBef>
                <a:spcPts val="400"/>
              </a:spcBef>
              <a:spcAft>
                <a:spcPts val="0"/>
              </a:spcAft>
              <a:buClr>
                <a:schemeClr val="dk1"/>
              </a:buClr>
              <a:buSzPts val="1400"/>
              <a:buFont typeface="Arial"/>
              <a:buNone/>
              <a:defRPr b="0" i="0" sz="1100" u="none" cap="none" strike="noStrike">
                <a:solidFill>
                  <a:srgbClr val="000000"/>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9pPr>
          </a:lstStyle>
          <a:p/>
        </p:txBody>
      </p:sp>
      <p:cxnSp>
        <p:nvCxnSpPr>
          <p:cNvPr id="58" name="Google Shape;58;p49"/>
          <p:cNvCxnSpPr/>
          <p:nvPr/>
        </p:nvCxnSpPr>
        <p:spPr>
          <a:xfrm>
            <a:off x="609600" y="1071048"/>
            <a:ext cx="7925700" cy="0"/>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Blank" showMasterSp="0">
  <p:cSld name="Light - Blank">
    <p:bg>
      <p:bgPr>
        <a:solidFill>
          <a:schemeClr val="lt2"/>
        </a:solidFill>
      </p:bgPr>
    </p:bg>
    <p:spTree>
      <p:nvGrpSpPr>
        <p:cNvPr id="59" name="Shape 59"/>
        <p:cNvGrpSpPr/>
        <p:nvPr/>
      </p:nvGrpSpPr>
      <p:grpSpPr>
        <a:xfrm>
          <a:off x="0" y="0"/>
          <a:ext cx="0" cy="0"/>
          <a:chOff x="0" y="0"/>
          <a:chExt cx="0" cy="0"/>
        </a:xfrm>
      </p:grpSpPr>
      <p:sp>
        <p:nvSpPr>
          <p:cNvPr id="60" name="Google Shape;60;p50"/>
          <p:cNvSpPr txBox="1"/>
          <p:nvPr>
            <p:ph idx="12" type="sldNum"/>
          </p:nvPr>
        </p:nvSpPr>
        <p:spPr>
          <a:xfrm>
            <a:off x="571500" y="4817745"/>
            <a:ext cx="274200" cy="2742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585858"/>
              </a:buClr>
              <a:buSzPts val="1000"/>
              <a:buFont typeface="Arial"/>
              <a:buNone/>
              <a:defRPr b="0" i="0" sz="800" u="none" cap="none" strike="noStrike">
                <a:solidFill>
                  <a:srgbClr val="8B8580"/>
                </a:solidFill>
                <a:latin typeface="Arial"/>
                <a:ea typeface="Arial"/>
                <a:cs typeface="Arial"/>
                <a:sym typeface="Arial"/>
              </a:defRPr>
            </a:lvl1pPr>
            <a:lvl2pPr indent="0" lvl="1" marL="0" marR="0" algn="l">
              <a:lnSpc>
                <a:spcPct val="100000"/>
              </a:lnSpc>
              <a:spcBef>
                <a:spcPts val="0"/>
              </a:spcBef>
              <a:spcAft>
                <a:spcPts val="0"/>
              </a:spcAft>
              <a:buClr>
                <a:srgbClr val="585858"/>
              </a:buClr>
              <a:buSzPts val="1000"/>
              <a:buFont typeface="Arial"/>
              <a:buNone/>
              <a:defRPr b="0" i="0" sz="800" u="none" cap="none" strike="noStrike">
                <a:solidFill>
                  <a:srgbClr val="8B8580"/>
                </a:solidFill>
                <a:latin typeface="Arial"/>
                <a:ea typeface="Arial"/>
                <a:cs typeface="Arial"/>
                <a:sym typeface="Arial"/>
              </a:defRPr>
            </a:lvl2pPr>
            <a:lvl3pPr indent="0" lvl="2" marL="0" marR="0" algn="l">
              <a:lnSpc>
                <a:spcPct val="100000"/>
              </a:lnSpc>
              <a:spcBef>
                <a:spcPts val="0"/>
              </a:spcBef>
              <a:spcAft>
                <a:spcPts val="0"/>
              </a:spcAft>
              <a:buClr>
                <a:srgbClr val="585858"/>
              </a:buClr>
              <a:buSzPts val="1000"/>
              <a:buFont typeface="Arial"/>
              <a:buNone/>
              <a:defRPr b="0" i="0" sz="800" u="none" cap="none" strike="noStrike">
                <a:solidFill>
                  <a:srgbClr val="8B8580"/>
                </a:solidFill>
                <a:latin typeface="Arial"/>
                <a:ea typeface="Arial"/>
                <a:cs typeface="Arial"/>
                <a:sym typeface="Arial"/>
              </a:defRPr>
            </a:lvl3pPr>
            <a:lvl4pPr indent="0" lvl="3" marL="0" marR="0" algn="l">
              <a:lnSpc>
                <a:spcPct val="100000"/>
              </a:lnSpc>
              <a:spcBef>
                <a:spcPts val="0"/>
              </a:spcBef>
              <a:spcAft>
                <a:spcPts val="0"/>
              </a:spcAft>
              <a:buClr>
                <a:srgbClr val="585858"/>
              </a:buClr>
              <a:buSzPts val="1000"/>
              <a:buFont typeface="Arial"/>
              <a:buNone/>
              <a:defRPr b="0" i="0" sz="800" u="none" cap="none" strike="noStrike">
                <a:solidFill>
                  <a:srgbClr val="8B8580"/>
                </a:solidFill>
                <a:latin typeface="Arial"/>
                <a:ea typeface="Arial"/>
                <a:cs typeface="Arial"/>
                <a:sym typeface="Arial"/>
              </a:defRPr>
            </a:lvl4pPr>
            <a:lvl5pPr indent="0" lvl="4" marL="0" marR="0" algn="l">
              <a:lnSpc>
                <a:spcPct val="100000"/>
              </a:lnSpc>
              <a:spcBef>
                <a:spcPts val="0"/>
              </a:spcBef>
              <a:spcAft>
                <a:spcPts val="0"/>
              </a:spcAft>
              <a:buClr>
                <a:srgbClr val="585858"/>
              </a:buClr>
              <a:buSzPts val="1000"/>
              <a:buFont typeface="Arial"/>
              <a:buNone/>
              <a:defRPr b="0" i="0" sz="800" u="none" cap="none" strike="noStrike">
                <a:solidFill>
                  <a:srgbClr val="8B8580"/>
                </a:solidFill>
                <a:latin typeface="Arial"/>
                <a:ea typeface="Arial"/>
                <a:cs typeface="Arial"/>
                <a:sym typeface="Arial"/>
              </a:defRPr>
            </a:lvl5pPr>
            <a:lvl6pPr indent="0" lvl="5" marL="0" marR="0" algn="l">
              <a:lnSpc>
                <a:spcPct val="100000"/>
              </a:lnSpc>
              <a:spcBef>
                <a:spcPts val="0"/>
              </a:spcBef>
              <a:spcAft>
                <a:spcPts val="0"/>
              </a:spcAft>
              <a:buClr>
                <a:srgbClr val="585858"/>
              </a:buClr>
              <a:buSzPts val="1000"/>
              <a:buFont typeface="Arial"/>
              <a:buNone/>
              <a:defRPr b="0" i="0" sz="800" u="none" cap="none" strike="noStrike">
                <a:solidFill>
                  <a:srgbClr val="8B8580"/>
                </a:solidFill>
                <a:latin typeface="Arial"/>
                <a:ea typeface="Arial"/>
                <a:cs typeface="Arial"/>
                <a:sym typeface="Arial"/>
              </a:defRPr>
            </a:lvl6pPr>
            <a:lvl7pPr indent="0" lvl="6" marL="0" marR="0" algn="l">
              <a:lnSpc>
                <a:spcPct val="100000"/>
              </a:lnSpc>
              <a:spcBef>
                <a:spcPts val="0"/>
              </a:spcBef>
              <a:spcAft>
                <a:spcPts val="0"/>
              </a:spcAft>
              <a:buClr>
                <a:srgbClr val="585858"/>
              </a:buClr>
              <a:buSzPts val="1000"/>
              <a:buFont typeface="Arial"/>
              <a:buNone/>
              <a:defRPr b="0" i="0" sz="800" u="none" cap="none" strike="noStrike">
                <a:solidFill>
                  <a:srgbClr val="8B8580"/>
                </a:solidFill>
                <a:latin typeface="Arial"/>
                <a:ea typeface="Arial"/>
                <a:cs typeface="Arial"/>
                <a:sym typeface="Arial"/>
              </a:defRPr>
            </a:lvl7pPr>
            <a:lvl8pPr indent="0" lvl="7" marL="0" marR="0" algn="l">
              <a:lnSpc>
                <a:spcPct val="100000"/>
              </a:lnSpc>
              <a:spcBef>
                <a:spcPts val="0"/>
              </a:spcBef>
              <a:spcAft>
                <a:spcPts val="0"/>
              </a:spcAft>
              <a:buClr>
                <a:srgbClr val="585858"/>
              </a:buClr>
              <a:buSzPts val="1000"/>
              <a:buFont typeface="Arial"/>
              <a:buNone/>
              <a:defRPr b="0" i="0" sz="800" u="none" cap="none" strike="noStrike">
                <a:solidFill>
                  <a:srgbClr val="8B8580"/>
                </a:solidFill>
                <a:latin typeface="Arial"/>
                <a:ea typeface="Arial"/>
                <a:cs typeface="Arial"/>
                <a:sym typeface="Arial"/>
              </a:defRPr>
            </a:lvl8pPr>
            <a:lvl9pPr indent="0" lvl="8" marL="0" marR="0" algn="l">
              <a:lnSpc>
                <a:spcPct val="100000"/>
              </a:lnSpc>
              <a:spcBef>
                <a:spcPts val="0"/>
              </a:spcBef>
              <a:spcAft>
                <a:spcPts val="0"/>
              </a:spcAft>
              <a:buClr>
                <a:srgbClr val="585858"/>
              </a:buClr>
              <a:buSzPts val="1000"/>
              <a:buFont typeface="Arial"/>
              <a:buNone/>
              <a:defRPr b="0" i="0" sz="800" u="none" cap="none" strike="noStrike">
                <a:solidFill>
                  <a:srgbClr val="8B858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61" name="Google Shape;61;p50"/>
          <p:cNvSpPr txBox="1"/>
          <p:nvPr>
            <p:ph idx="11" type="ftr"/>
          </p:nvPr>
        </p:nvSpPr>
        <p:spPr>
          <a:xfrm>
            <a:off x="845820" y="4817984"/>
            <a:ext cx="3015900" cy="2739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B858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pic>
        <p:nvPicPr>
          <p:cNvPr id="62" name="Google Shape;62;p50"/>
          <p:cNvPicPr preferRelativeResize="0"/>
          <p:nvPr/>
        </p:nvPicPr>
        <p:blipFill rotWithShape="1">
          <a:blip r:embed="rId2">
            <a:alphaModFix/>
          </a:blip>
          <a:srcRect b="0" l="0" r="0" t="0"/>
          <a:stretch/>
        </p:blipFill>
        <p:spPr>
          <a:xfrm>
            <a:off x="0" y="0"/>
            <a:ext cx="9144000" cy="190500"/>
          </a:xfrm>
          <a:prstGeom prst="rect">
            <a:avLst/>
          </a:prstGeom>
          <a:noFill/>
          <a:ln>
            <a:noFill/>
          </a:ln>
        </p:spPr>
      </p:pic>
      <p:pic>
        <p:nvPicPr>
          <p:cNvPr id="63" name="Google Shape;63;p50"/>
          <p:cNvPicPr preferRelativeResize="0"/>
          <p:nvPr/>
        </p:nvPicPr>
        <p:blipFill rotWithShape="1">
          <a:blip r:embed="rId3">
            <a:alphaModFix/>
          </a:blip>
          <a:srcRect b="0" l="0" r="0" t="0"/>
          <a:stretch/>
        </p:blipFill>
        <p:spPr>
          <a:xfrm>
            <a:off x="7534361" y="4907459"/>
            <a:ext cx="1230163" cy="8533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 name="Shape 68"/>
        <p:cNvGrpSpPr/>
        <p:nvPr/>
      </p:nvGrpSpPr>
      <p:grpSpPr>
        <a:xfrm>
          <a:off x="0" y="0"/>
          <a:ext cx="0" cy="0"/>
          <a:chOff x="0" y="0"/>
          <a:chExt cx="0" cy="0"/>
        </a:xfrm>
      </p:grpSpPr>
      <p:sp>
        <p:nvSpPr>
          <p:cNvPr id="69" name="Google Shape;69;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0" name="Google Shape;70;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1" name="Google Shape;71;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2" name="Shape 72"/>
        <p:cNvGrpSpPr/>
        <p:nvPr/>
      </p:nvGrpSpPr>
      <p:grpSpPr>
        <a:xfrm>
          <a:off x="0" y="0"/>
          <a:ext cx="0" cy="0"/>
          <a:chOff x="0" y="0"/>
          <a:chExt cx="0" cy="0"/>
        </a:xfrm>
      </p:grpSpPr>
      <p:sp>
        <p:nvSpPr>
          <p:cNvPr id="73" name="Google Shape;73;p5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4" name="Google Shape;74;p5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5" name="Google Shape;75;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sp>
        <p:nvSpPr>
          <p:cNvPr id="77" name="Google Shape;77;p5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8" name="Google Shape;78;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9" name="Shape 79"/>
        <p:cNvGrpSpPr/>
        <p:nvPr/>
      </p:nvGrpSpPr>
      <p:grpSpPr>
        <a:xfrm>
          <a:off x="0" y="0"/>
          <a:ext cx="0" cy="0"/>
          <a:chOff x="0" y="0"/>
          <a:chExt cx="0" cy="0"/>
        </a:xfrm>
      </p:grpSpPr>
      <p:sp>
        <p:nvSpPr>
          <p:cNvPr id="80" name="Google Shape;80;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5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2" name="Google Shape;82;p5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3" name="Google Shape;83;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 name="Shape 84"/>
        <p:cNvGrpSpPr/>
        <p:nvPr/>
      </p:nvGrpSpPr>
      <p:grpSpPr>
        <a:xfrm>
          <a:off x="0" y="0"/>
          <a:ext cx="0" cy="0"/>
          <a:chOff x="0" y="0"/>
          <a:chExt cx="0" cy="0"/>
        </a:xfrm>
      </p:grpSpPr>
      <p:sp>
        <p:nvSpPr>
          <p:cNvPr id="85" name="Google Shape;85;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6" name="Google Shape;86;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7" name="Shape 87"/>
        <p:cNvGrpSpPr/>
        <p:nvPr/>
      </p:nvGrpSpPr>
      <p:grpSpPr>
        <a:xfrm>
          <a:off x="0" y="0"/>
          <a:ext cx="0" cy="0"/>
          <a:chOff x="0" y="0"/>
          <a:chExt cx="0" cy="0"/>
        </a:xfrm>
      </p:grpSpPr>
      <p:sp>
        <p:nvSpPr>
          <p:cNvPr id="88" name="Google Shape;88;p5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9" name="Google Shape;89;p5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90" name="Google Shape;90;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1" name="Shape 91"/>
        <p:cNvGrpSpPr/>
        <p:nvPr/>
      </p:nvGrpSpPr>
      <p:grpSpPr>
        <a:xfrm>
          <a:off x="0" y="0"/>
          <a:ext cx="0" cy="0"/>
          <a:chOff x="0" y="0"/>
          <a:chExt cx="0" cy="0"/>
        </a:xfrm>
      </p:grpSpPr>
      <p:sp>
        <p:nvSpPr>
          <p:cNvPr id="92" name="Google Shape;92;p5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93" name="Google Shape;93;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4" name="Shape 94"/>
        <p:cNvGrpSpPr/>
        <p:nvPr/>
      </p:nvGrpSpPr>
      <p:grpSpPr>
        <a:xfrm>
          <a:off x="0" y="0"/>
          <a:ext cx="0" cy="0"/>
          <a:chOff x="0" y="0"/>
          <a:chExt cx="0" cy="0"/>
        </a:xfrm>
      </p:grpSpPr>
      <p:sp>
        <p:nvSpPr>
          <p:cNvPr id="95" name="Google Shape;95;p5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5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7" name="Google Shape;97;p5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8" name="Google Shape;98;p5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9" name="Google Shape;99;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0" name="Shape 100"/>
        <p:cNvGrpSpPr/>
        <p:nvPr/>
      </p:nvGrpSpPr>
      <p:grpSpPr>
        <a:xfrm>
          <a:off x="0" y="0"/>
          <a:ext cx="0" cy="0"/>
          <a:chOff x="0" y="0"/>
          <a:chExt cx="0" cy="0"/>
        </a:xfrm>
      </p:grpSpPr>
      <p:sp>
        <p:nvSpPr>
          <p:cNvPr id="101" name="Google Shape;101;p5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02" name="Google Shape;102;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3" name="Shape 103"/>
        <p:cNvGrpSpPr/>
        <p:nvPr/>
      </p:nvGrpSpPr>
      <p:grpSpPr>
        <a:xfrm>
          <a:off x="0" y="0"/>
          <a:ext cx="0" cy="0"/>
          <a:chOff x="0" y="0"/>
          <a:chExt cx="0" cy="0"/>
        </a:xfrm>
      </p:grpSpPr>
      <p:sp>
        <p:nvSpPr>
          <p:cNvPr id="104" name="Google Shape;104;p5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5" name="Google Shape;105;p5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06" name="Google Shape;106;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7" name="Shape 107"/>
        <p:cNvGrpSpPr/>
        <p:nvPr/>
      </p:nvGrpSpPr>
      <p:grpSpPr>
        <a:xfrm>
          <a:off x="0" y="0"/>
          <a:ext cx="0" cy="0"/>
          <a:chOff x="0" y="0"/>
          <a:chExt cx="0" cy="0"/>
        </a:xfrm>
      </p:grpSpPr>
      <p:sp>
        <p:nvSpPr>
          <p:cNvPr id="108" name="Google Shape;108;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AND_BODY_1">
    <p:bg>
      <p:bgPr>
        <a:solidFill>
          <a:srgbClr val="19293E"/>
        </a:solidFill>
      </p:bgPr>
    </p:bg>
    <p:spTree>
      <p:nvGrpSpPr>
        <p:cNvPr id="10" name="Shape 10"/>
        <p:cNvGrpSpPr/>
        <p:nvPr/>
      </p:nvGrpSpPr>
      <p:grpSpPr>
        <a:xfrm>
          <a:off x="0" y="0"/>
          <a:ext cx="0" cy="0"/>
          <a:chOff x="0" y="0"/>
          <a:chExt cx="0" cy="0"/>
        </a:xfrm>
      </p:grpSpPr>
      <p:sp>
        <p:nvSpPr>
          <p:cNvPr id="11" name="Google Shape;11;p34"/>
          <p:cNvSpPr txBox="1"/>
          <p:nvPr>
            <p:ph type="title"/>
          </p:nvPr>
        </p:nvSpPr>
        <p:spPr>
          <a:xfrm>
            <a:off x="700650" y="2161300"/>
            <a:ext cx="7755600" cy="845400"/>
          </a:xfrm>
          <a:prstGeom prst="rect">
            <a:avLst/>
          </a:prstGeom>
          <a:noFill/>
          <a:ln>
            <a:noFill/>
          </a:ln>
        </p:spPr>
        <p:txBody>
          <a:bodyPr anchorCtr="0" anchor="ctr" bIns="91400" lIns="91400" spcFirstLastPara="1" rIns="91400" wrap="square" tIns="91400">
            <a:noAutofit/>
          </a:bodyPr>
          <a:lstStyle>
            <a:lvl1pPr lvl="0" algn="ctr">
              <a:lnSpc>
                <a:spcPct val="100000"/>
              </a:lnSpc>
              <a:spcBef>
                <a:spcPts val="0"/>
              </a:spcBef>
              <a:spcAft>
                <a:spcPts val="0"/>
              </a:spcAft>
              <a:buClr>
                <a:srgbClr val="DDDDDD"/>
              </a:buClr>
              <a:buSzPts val="2000"/>
              <a:buFont typeface="Montserrat"/>
              <a:buNone/>
              <a:defRPr b="0" i="0" sz="2000">
                <a:solidFill>
                  <a:srgbClr val="DDDDDD"/>
                </a:solidFill>
                <a:latin typeface="Montserrat"/>
                <a:ea typeface="Montserrat"/>
                <a:cs typeface="Montserrat"/>
                <a:sym typeface="Montserrat"/>
              </a:defRPr>
            </a:lvl1pPr>
            <a:lvl2pPr lvl="1" algn="l">
              <a:lnSpc>
                <a:spcPct val="100000"/>
              </a:lnSpc>
              <a:spcBef>
                <a:spcPts val="0"/>
              </a:spcBef>
              <a:spcAft>
                <a:spcPts val="0"/>
              </a:spcAft>
              <a:buClr>
                <a:srgbClr val="2B58A0"/>
              </a:buClr>
              <a:buSzPts val="1800"/>
              <a:buNone/>
              <a:defRPr/>
            </a:lvl2pPr>
            <a:lvl3pPr lvl="2" algn="l">
              <a:lnSpc>
                <a:spcPct val="100000"/>
              </a:lnSpc>
              <a:spcBef>
                <a:spcPts val="0"/>
              </a:spcBef>
              <a:spcAft>
                <a:spcPts val="0"/>
              </a:spcAft>
              <a:buClr>
                <a:srgbClr val="2B58A0"/>
              </a:buClr>
              <a:buSzPts val="1800"/>
              <a:buNone/>
              <a:defRPr/>
            </a:lvl3pPr>
            <a:lvl4pPr lvl="3" algn="l">
              <a:lnSpc>
                <a:spcPct val="100000"/>
              </a:lnSpc>
              <a:spcBef>
                <a:spcPts val="0"/>
              </a:spcBef>
              <a:spcAft>
                <a:spcPts val="0"/>
              </a:spcAft>
              <a:buClr>
                <a:srgbClr val="2B58A0"/>
              </a:buClr>
              <a:buSzPts val="1800"/>
              <a:buNone/>
              <a:defRPr/>
            </a:lvl4pPr>
            <a:lvl5pPr lvl="4" algn="l">
              <a:lnSpc>
                <a:spcPct val="100000"/>
              </a:lnSpc>
              <a:spcBef>
                <a:spcPts val="0"/>
              </a:spcBef>
              <a:spcAft>
                <a:spcPts val="0"/>
              </a:spcAft>
              <a:buClr>
                <a:srgbClr val="2B58A0"/>
              </a:buClr>
              <a:buSzPts val="1800"/>
              <a:buNone/>
              <a:defRPr/>
            </a:lvl5pPr>
            <a:lvl6pPr lvl="5" algn="l">
              <a:lnSpc>
                <a:spcPct val="100000"/>
              </a:lnSpc>
              <a:spcBef>
                <a:spcPts val="0"/>
              </a:spcBef>
              <a:spcAft>
                <a:spcPts val="0"/>
              </a:spcAft>
              <a:buClr>
                <a:srgbClr val="2B58A0"/>
              </a:buClr>
              <a:buSzPts val="1800"/>
              <a:buNone/>
              <a:defRPr/>
            </a:lvl6pPr>
            <a:lvl7pPr lvl="6" algn="l">
              <a:lnSpc>
                <a:spcPct val="100000"/>
              </a:lnSpc>
              <a:spcBef>
                <a:spcPts val="0"/>
              </a:spcBef>
              <a:spcAft>
                <a:spcPts val="0"/>
              </a:spcAft>
              <a:buClr>
                <a:srgbClr val="2B58A0"/>
              </a:buClr>
              <a:buSzPts val="1800"/>
              <a:buNone/>
              <a:defRPr/>
            </a:lvl7pPr>
            <a:lvl8pPr lvl="7" algn="l">
              <a:lnSpc>
                <a:spcPct val="100000"/>
              </a:lnSpc>
              <a:spcBef>
                <a:spcPts val="0"/>
              </a:spcBef>
              <a:spcAft>
                <a:spcPts val="0"/>
              </a:spcAft>
              <a:buClr>
                <a:srgbClr val="2B58A0"/>
              </a:buClr>
              <a:buSzPts val="1800"/>
              <a:buNone/>
              <a:defRPr/>
            </a:lvl8pPr>
            <a:lvl9pPr lvl="8" algn="l">
              <a:lnSpc>
                <a:spcPct val="100000"/>
              </a:lnSpc>
              <a:spcBef>
                <a:spcPts val="0"/>
              </a:spcBef>
              <a:spcAft>
                <a:spcPts val="0"/>
              </a:spcAft>
              <a:buClr>
                <a:srgbClr val="2B58A0"/>
              </a:buClr>
              <a:buSzPts val="1800"/>
              <a:buNone/>
              <a:defRPr/>
            </a:lvl9pPr>
          </a:lstStyle>
          <a:p/>
        </p:txBody>
      </p:sp>
      <p:pic>
        <p:nvPicPr>
          <p:cNvPr descr="00.png" id="12" name="Google Shape;12;p34"/>
          <p:cNvPicPr preferRelativeResize="0"/>
          <p:nvPr/>
        </p:nvPicPr>
        <p:blipFill rotWithShape="1">
          <a:blip r:embed="rId2">
            <a:alphaModFix/>
          </a:blip>
          <a:srcRect b="0" l="0" r="0" t="0"/>
          <a:stretch/>
        </p:blipFill>
        <p:spPr>
          <a:xfrm>
            <a:off x="8513115" y="4923830"/>
            <a:ext cx="503887" cy="9267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content">
  <p:cSld name="text content">
    <p:spTree>
      <p:nvGrpSpPr>
        <p:cNvPr id="13" name="Shape 13"/>
        <p:cNvGrpSpPr/>
        <p:nvPr/>
      </p:nvGrpSpPr>
      <p:grpSpPr>
        <a:xfrm>
          <a:off x="0" y="0"/>
          <a:ext cx="0" cy="0"/>
          <a:chOff x="0" y="0"/>
          <a:chExt cx="0" cy="0"/>
        </a:xfrm>
      </p:grpSpPr>
      <p:sp>
        <p:nvSpPr>
          <p:cNvPr id="14" name="Google Shape;14;p35"/>
          <p:cNvSpPr txBox="1"/>
          <p:nvPr>
            <p:ph type="title"/>
          </p:nvPr>
        </p:nvSpPr>
        <p:spPr>
          <a:xfrm>
            <a:off x="228600" y="301752"/>
            <a:ext cx="8343900" cy="525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2D56A0"/>
              </a:buClr>
              <a:buSzPts val="2200"/>
              <a:buFont typeface="Montserrat Medium"/>
              <a:buNone/>
              <a:defRPr sz="2200">
                <a:solidFill>
                  <a:srgbClr val="2D56A0"/>
                </a:solidFill>
                <a:latin typeface="Montserrat Medium"/>
                <a:ea typeface="Montserrat Medium"/>
                <a:cs typeface="Montserrat Medium"/>
                <a:sym typeface="Montserrat Medium"/>
              </a:defRPr>
            </a:lvl1pPr>
            <a:lvl2pPr lvl="1" algn="l">
              <a:lnSpc>
                <a:spcPct val="100000"/>
              </a:lnSpc>
              <a:spcBef>
                <a:spcPts val="0"/>
              </a:spcBef>
              <a:spcAft>
                <a:spcPts val="0"/>
              </a:spcAft>
              <a:buClr>
                <a:srgbClr val="2B58A0"/>
              </a:buClr>
              <a:buSzPts val="1800"/>
              <a:buNone/>
              <a:defRPr/>
            </a:lvl2pPr>
            <a:lvl3pPr lvl="2" algn="l">
              <a:lnSpc>
                <a:spcPct val="100000"/>
              </a:lnSpc>
              <a:spcBef>
                <a:spcPts val="0"/>
              </a:spcBef>
              <a:spcAft>
                <a:spcPts val="0"/>
              </a:spcAft>
              <a:buClr>
                <a:srgbClr val="2B58A0"/>
              </a:buClr>
              <a:buSzPts val="1800"/>
              <a:buNone/>
              <a:defRPr/>
            </a:lvl3pPr>
            <a:lvl4pPr lvl="3" algn="l">
              <a:lnSpc>
                <a:spcPct val="100000"/>
              </a:lnSpc>
              <a:spcBef>
                <a:spcPts val="0"/>
              </a:spcBef>
              <a:spcAft>
                <a:spcPts val="0"/>
              </a:spcAft>
              <a:buClr>
                <a:srgbClr val="2B58A0"/>
              </a:buClr>
              <a:buSzPts val="1800"/>
              <a:buNone/>
              <a:defRPr/>
            </a:lvl4pPr>
            <a:lvl5pPr lvl="4" algn="l">
              <a:lnSpc>
                <a:spcPct val="100000"/>
              </a:lnSpc>
              <a:spcBef>
                <a:spcPts val="0"/>
              </a:spcBef>
              <a:spcAft>
                <a:spcPts val="0"/>
              </a:spcAft>
              <a:buClr>
                <a:srgbClr val="2B58A0"/>
              </a:buClr>
              <a:buSzPts val="1800"/>
              <a:buNone/>
              <a:defRPr/>
            </a:lvl5pPr>
            <a:lvl6pPr lvl="5" algn="l">
              <a:lnSpc>
                <a:spcPct val="100000"/>
              </a:lnSpc>
              <a:spcBef>
                <a:spcPts val="0"/>
              </a:spcBef>
              <a:spcAft>
                <a:spcPts val="0"/>
              </a:spcAft>
              <a:buClr>
                <a:srgbClr val="2B58A0"/>
              </a:buClr>
              <a:buSzPts val="1800"/>
              <a:buNone/>
              <a:defRPr/>
            </a:lvl6pPr>
            <a:lvl7pPr lvl="6" algn="l">
              <a:lnSpc>
                <a:spcPct val="100000"/>
              </a:lnSpc>
              <a:spcBef>
                <a:spcPts val="0"/>
              </a:spcBef>
              <a:spcAft>
                <a:spcPts val="0"/>
              </a:spcAft>
              <a:buClr>
                <a:srgbClr val="2B58A0"/>
              </a:buClr>
              <a:buSzPts val="1800"/>
              <a:buNone/>
              <a:defRPr/>
            </a:lvl7pPr>
            <a:lvl8pPr lvl="7" algn="l">
              <a:lnSpc>
                <a:spcPct val="100000"/>
              </a:lnSpc>
              <a:spcBef>
                <a:spcPts val="0"/>
              </a:spcBef>
              <a:spcAft>
                <a:spcPts val="0"/>
              </a:spcAft>
              <a:buClr>
                <a:srgbClr val="2B58A0"/>
              </a:buClr>
              <a:buSzPts val="1800"/>
              <a:buNone/>
              <a:defRPr/>
            </a:lvl8pPr>
            <a:lvl9pPr lvl="8" algn="l">
              <a:lnSpc>
                <a:spcPct val="100000"/>
              </a:lnSpc>
              <a:spcBef>
                <a:spcPts val="0"/>
              </a:spcBef>
              <a:spcAft>
                <a:spcPts val="0"/>
              </a:spcAft>
              <a:buClr>
                <a:srgbClr val="2B58A0"/>
              </a:buClr>
              <a:buSzPts val="1800"/>
              <a:buNone/>
              <a:defRPr/>
            </a:lvl9pPr>
          </a:lstStyle>
          <a:p/>
        </p:txBody>
      </p:sp>
      <p:pic>
        <p:nvPicPr>
          <p:cNvPr descr="toolio-default.png" id="15" name="Google Shape;15;p35"/>
          <p:cNvPicPr preferRelativeResize="0"/>
          <p:nvPr/>
        </p:nvPicPr>
        <p:blipFill rotWithShape="1">
          <a:blip r:embed="rId2">
            <a:alphaModFix/>
          </a:blip>
          <a:srcRect b="0" l="0" r="0" t="0"/>
          <a:stretch/>
        </p:blipFill>
        <p:spPr>
          <a:xfrm>
            <a:off x="8515197" y="4924214"/>
            <a:ext cx="499721" cy="9190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slide-multi-indent">
  <p:cSld name="simple-slide-multi-indent">
    <p:spTree>
      <p:nvGrpSpPr>
        <p:cNvPr id="16" name="Shape 16"/>
        <p:cNvGrpSpPr/>
        <p:nvPr/>
      </p:nvGrpSpPr>
      <p:grpSpPr>
        <a:xfrm>
          <a:off x="0" y="0"/>
          <a:ext cx="0" cy="0"/>
          <a:chOff x="0" y="0"/>
          <a:chExt cx="0" cy="0"/>
        </a:xfrm>
      </p:grpSpPr>
      <p:sp>
        <p:nvSpPr>
          <p:cNvPr id="17" name="Google Shape;17;p36"/>
          <p:cNvSpPr txBox="1"/>
          <p:nvPr>
            <p:ph type="title"/>
          </p:nvPr>
        </p:nvSpPr>
        <p:spPr>
          <a:xfrm>
            <a:off x="228600" y="301752"/>
            <a:ext cx="8343900" cy="525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2D56A0"/>
              </a:buClr>
              <a:buSzPts val="2000"/>
              <a:buFont typeface="Montserrat Medium"/>
              <a:buNone/>
              <a:defRPr sz="2000">
                <a:solidFill>
                  <a:srgbClr val="2D56A0"/>
                </a:solidFill>
                <a:latin typeface="Montserrat Medium"/>
                <a:ea typeface="Montserrat Medium"/>
                <a:cs typeface="Montserrat Medium"/>
                <a:sym typeface="Montserrat Medium"/>
              </a:defRPr>
            </a:lvl1pPr>
            <a:lvl2pPr lvl="1" algn="l">
              <a:lnSpc>
                <a:spcPct val="100000"/>
              </a:lnSpc>
              <a:spcBef>
                <a:spcPts val="0"/>
              </a:spcBef>
              <a:spcAft>
                <a:spcPts val="0"/>
              </a:spcAft>
              <a:buClr>
                <a:srgbClr val="2B58A0"/>
              </a:buClr>
              <a:buSzPts val="1800"/>
              <a:buNone/>
              <a:defRPr/>
            </a:lvl2pPr>
            <a:lvl3pPr lvl="2" algn="l">
              <a:lnSpc>
                <a:spcPct val="100000"/>
              </a:lnSpc>
              <a:spcBef>
                <a:spcPts val="0"/>
              </a:spcBef>
              <a:spcAft>
                <a:spcPts val="0"/>
              </a:spcAft>
              <a:buClr>
                <a:srgbClr val="2B58A0"/>
              </a:buClr>
              <a:buSzPts val="1800"/>
              <a:buNone/>
              <a:defRPr/>
            </a:lvl3pPr>
            <a:lvl4pPr lvl="3" algn="l">
              <a:lnSpc>
                <a:spcPct val="100000"/>
              </a:lnSpc>
              <a:spcBef>
                <a:spcPts val="0"/>
              </a:spcBef>
              <a:spcAft>
                <a:spcPts val="0"/>
              </a:spcAft>
              <a:buClr>
                <a:srgbClr val="2B58A0"/>
              </a:buClr>
              <a:buSzPts val="1800"/>
              <a:buNone/>
              <a:defRPr/>
            </a:lvl4pPr>
            <a:lvl5pPr lvl="4" algn="l">
              <a:lnSpc>
                <a:spcPct val="100000"/>
              </a:lnSpc>
              <a:spcBef>
                <a:spcPts val="0"/>
              </a:spcBef>
              <a:spcAft>
                <a:spcPts val="0"/>
              </a:spcAft>
              <a:buClr>
                <a:srgbClr val="2B58A0"/>
              </a:buClr>
              <a:buSzPts val="1800"/>
              <a:buNone/>
              <a:defRPr/>
            </a:lvl5pPr>
            <a:lvl6pPr lvl="5" algn="l">
              <a:lnSpc>
                <a:spcPct val="100000"/>
              </a:lnSpc>
              <a:spcBef>
                <a:spcPts val="0"/>
              </a:spcBef>
              <a:spcAft>
                <a:spcPts val="0"/>
              </a:spcAft>
              <a:buClr>
                <a:srgbClr val="2B58A0"/>
              </a:buClr>
              <a:buSzPts val="1800"/>
              <a:buNone/>
              <a:defRPr/>
            </a:lvl6pPr>
            <a:lvl7pPr lvl="6" algn="l">
              <a:lnSpc>
                <a:spcPct val="100000"/>
              </a:lnSpc>
              <a:spcBef>
                <a:spcPts val="0"/>
              </a:spcBef>
              <a:spcAft>
                <a:spcPts val="0"/>
              </a:spcAft>
              <a:buClr>
                <a:srgbClr val="2B58A0"/>
              </a:buClr>
              <a:buSzPts val="1800"/>
              <a:buNone/>
              <a:defRPr/>
            </a:lvl7pPr>
            <a:lvl8pPr lvl="7" algn="l">
              <a:lnSpc>
                <a:spcPct val="100000"/>
              </a:lnSpc>
              <a:spcBef>
                <a:spcPts val="0"/>
              </a:spcBef>
              <a:spcAft>
                <a:spcPts val="0"/>
              </a:spcAft>
              <a:buClr>
                <a:srgbClr val="2B58A0"/>
              </a:buClr>
              <a:buSzPts val="1800"/>
              <a:buNone/>
              <a:defRPr/>
            </a:lvl8pPr>
            <a:lvl9pPr lvl="8" algn="l">
              <a:lnSpc>
                <a:spcPct val="100000"/>
              </a:lnSpc>
              <a:spcBef>
                <a:spcPts val="0"/>
              </a:spcBef>
              <a:spcAft>
                <a:spcPts val="0"/>
              </a:spcAft>
              <a:buClr>
                <a:srgbClr val="2B58A0"/>
              </a:buClr>
              <a:buSzPts val="1800"/>
              <a:buNone/>
              <a:defRPr/>
            </a:lvl9pPr>
          </a:lstStyle>
          <a:p/>
        </p:txBody>
      </p:sp>
      <p:pic>
        <p:nvPicPr>
          <p:cNvPr descr="toolio-default.png" id="18" name="Google Shape;18;p36"/>
          <p:cNvPicPr preferRelativeResize="0"/>
          <p:nvPr/>
        </p:nvPicPr>
        <p:blipFill rotWithShape="1">
          <a:blip r:embed="rId2">
            <a:alphaModFix/>
          </a:blip>
          <a:srcRect b="0" l="0" r="0" t="0"/>
          <a:stretch/>
        </p:blipFill>
        <p:spPr>
          <a:xfrm>
            <a:off x="8515197" y="4924214"/>
            <a:ext cx="499721" cy="91905"/>
          </a:xfrm>
          <a:prstGeom prst="rect">
            <a:avLst/>
          </a:prstGeom>
          <a:noFill/>
          <a:ln>
            <a:noFill/>
          </a:ln>
        </p:spPr>
      </p:pic>
      <p:sp>
        <p:nvSpPr>
          <p:cNvPr id="19" name="Google Shape;19;p36"/>
          <p:cNvSpPr txBox="1"/>
          <p:nvPr/>
        </p:nvSpPr>
        <p:spPr>
          <a:xfrm>
            <a:off x="295400" y="1043125"/>
            <a:ext cx="8428200" cy="345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400"/>
              </a:spcAft>
              <a:buClr>
                <a:srgbClr val="000000"/>
              </a:buClr>
              <a:buSzPts val="1300"/>
              <a:buFont typeface="Arial"/>
              <a:buNone/>
            </a:pPr>
            <a:r>
              <a:t/>
            </a:r>
            <a:endParaRPr b="0" i="0" sz="1300" u="none" cap="none" strike="noStrike">
              <a:solidFill>
                <a:srgbClr val="585858"/>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header">
  <p:cSld name="section-header">
    <p:spTree>
      <p:nvGrpSpPr>
        <p:cNvPr id="20" name="Shape 20"/>
        <p:cNvGrpSpPr/>
        <p:nvPr/>
      </p:nvGrpSpPr>
      <p:grpSpPr>
        <a:xfrm>
          <a:off x="0" y="0"/>
          <a:ext cx="0" cy="0"/>
          <a:chOff x="0" y="0"/>
          <a:chExt cx="0" cy="0"/>
        </a:xfrm>
      </p:grpSpPr>
      <p:sp>
        <p:nvSpPr>
          <p:cNvPr id="21" name="Google Shape;21;p40"/>
          <p:cNvSpPr/>
          <p:nvPr/>
        </p:nvSpPr>
        <p:spPr>
          <a:xfrm>
            <a:off x="0" y="0"/>
            <a:ext cx="3302100" cy="5143500"/>
          </a:xfrm>
          <a:prstGeom prst="rect">
            <a:avLst/>
          </a:prstGeom>
          <a:solidFill>
            <a:srgbClr val="19293E"/>
          </a:solidFill>
          <a:ln>
            <a:noFill/>
          </a:ln>
          <a:effectLst>
            <a:outerShdw blurRad="38100" rotWithShape="0" dir="5400000" dist="23000">
              <a:srgbClr val="000000">
                <a:alpha val="33725"/>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400"/>
              <a:buFont typeface="Arial"/>
              <a:buNone/>
            </a:pPr>
            <a:r>
              <a:rPr b="0" i="0" lang="en" sz="1400" u="none" cap="none" strike="noStrike">
                <a:solidFill>
                  <a:srgbClr val="FFFFFF"/>
                </a:solidFill>
                <a:latin typeface="Arial"/>
                <a:ea typeface="Arial"/>
                <a:cs typeface="Arial"/>
                <a:sym typeface="Arial"/>
              </a:rPr>
              <a:t>               </a:t>
            </a:r>
            <a:endParaRPr b="0" i="0" sz="1400" u="none" cap="none" strike="noStrike">
              <a:solidFill>
                <a:srgbClr val="000000"/>
              </a:solidFill>
              <a:latin typeface="Montserrat Light"/>
              <a:ea typeface="Montserrat Light"/>
              <a:cs typeface="Montserrat Light"/>
              <a:sym typeface="Montserrat Light"/>
            </a:endParaRPr>
          </a:p>
        </p:txBody>
      </p:sp>
      <p:sp>
        <p:nvSpPr>
          <p:cNvPr id="22" name="Google Shape;22;p40"/>
          <p:cNvSpPr txBox="1"/>
          <p:nvPr>
            <p:ph type="title"/>
          </p:nvPr>
        </p:nvSpPr>
        <p:spPr>
          <a:xfrm>
            <a:off x="397309" y="0"/>
            <a:ext cx="2507400" cy="5143500"/>
          </a:xfrm>
          <a:prstGeom prst="rect">
            <a:avLst/>
          </a:prstGeom>
          <a:noFill/>
          <a:ln>
            <a:noFill/>
          </a:ln>
        </p:spPr>
        <p:txBody>
          <a:bodyPr anchorCtr="0" anchor="ctr" bIns="91400" lIns="91400" spcFirstLastPara="1" rIns="91400" wrap="square" tIns="91400">
            <a:noAutofit/>
          </a:bodyPr>
          <a:lstStyle>
            <a:lvl1pPr lvl="0" algn="ctr">
              <a:lnSpc>
                <a:spcPct val="130000"/>
              </a:lnSpc>
              <a:spcBef>
                <a:spcPts val="0"/>
              </a:spcBef>
              <a:spcAft>
                <a:spcPts val="0"/>
              </a:spcAft>
              <a:buClr>
                <a:srgbClr val="DEE9F4"/>
              </a:buClr>
              <a:buSzPts val="2000"/>
              <a:buFont typeface="Montserrat"/>
              <a:buNone/>
              <a:defRPr sz="2000">
                <a:solidFill>
                  <a:srgbClr val="DEE9F4"/>
                </a:solidFill>
                <a:latin typeface="Montserrat"/>
                <a:ea typeface="Montserrat"/>
                <a:cs typeface="Montserrat"/>
                <a:sym typeface="Montserrat"/>
              </a:defRPr>
            </a:lvl1pPr>
            <a:lvl2pPr lvl="1" algn="l">
              <a:lnSpc>
                <a:spcPct val="100000"/>
              </a:lnSpc>
              <a:spcBef>
                <a:spcPts val="0"/>
              </a:spcBef>
              <a:spcAft>
                <a:spcPts val="0"/>
              </a:spcAft>
              <a:buClr>
                <a:srgbClr val="2B58A0"/>
              </a:buClr>
              <a:buSzPts val="1800"/>
              <a:buNone/>
              <a:defRPr/>
            </a:lvl2pPr>
            <a:lvl3pPr lvl="2" algn="l">
              <a:lnSpc>
                <a:spcPct val="100000"/>
              </a:lnSpc>
              <a:spcBef>
                <a:spcPts val="0"/>
              </a:spcBef>
              <a:spcAft>
                <a:spcPts val="0"/>
              </a:spcAft>
              <a:buClr>
                <a:srgbClr val="2B58A0"/>
              </a:buClr>
              <a:buSzPts val="1800"/>
              <a:buNone/>
              <a:defRPr/>
            </a:lvl3pPr>
            <a:lvl4pPr lvl="3" algn="l">
              <a:lnSpc>
                <a:spcPct val="100000"/>
              </a:lnSpc>
              <a:spcBef>
                <a:spcPts val="0"/>
              </a:spcBef>
              <a:spcAft>
                <a:spcPts val="0"/>
              </a:spcAft>
              <a:buClr>
                <a:srgbClr val="2B58A0"/>
              </a:buClr>
              <a:buSzPts val="1800"/>
              <a:buNone/>
              <a:defRPr/>
            </a:lvl4pPr>
            <a:lvl5pPr lvl="4" algn="l">
              <a:lnSpc>
                <a:spcPct val="100000"/>
              </a:lnSpc>
              <a:spcBef>
                <a:spcPts val="0"/>
              </a:spcBef>
              <a:spcAft>
                <a:spcPts val="0"/>
              </a:spcAft>
              <a:buClr>
                <a:srgbClr val="2B58A0"/>
              </a:buClr>
              <a:buSzPts val="1800"/>
              <a:buNone/>
              <a:defRPr/>
            </a:lvl5pPr>
            <a:lvl6pPr lvl="5" algn="l">
              <a:lnSpc>
                <a:spcPct val="100000"/>
              </a:lnSpc>
              <a:spcBef>
                <a:spcPts val="0"/>
              </a:spcBef>
              <a:spcAft>
                <a:spcPts val="0"/>
              </a:spcAft>
              <a:buClr>
                <a:srgbClr val="2B58A0"/>
              </a:buClr>
              <a:buSzPts val="1800"/>
              <a:buNone/>
              <a:defRPr/>
            </a:lvl6pPr>
            <a:lvl7pPr lvl="6" algn="l">
              <a:lnSpc>
                <a:spcPct val="100000"/>
              </a:lnSpc>
              <a:spcBef>
                <a:spcPts val="0"/>
              </a:spcBef>
              <a:spcAft>
                <a:spcPts val="0"/>
              </a:spcAft>
              <a:buClr>
                <a:srgbClr val="2B58A0"/>
              </a:buClr>
              <a:buSzPts val="1800"/>
              <a:buNone/>
              <a:defRPr/>
            </a:lvl7pPr>
            <a:lvl8pPr lvl="7" algn="l">
              <a:lnSpc>
                <a:spcPct val="100000"/>
              </a:lnSpc>
              <a:spcBef>
                <a:spcPts val="0"/>
              </a:spcBef>
              <a:spcAft>
                <a:spcPts val="0"/>
              </a:spcAft>
              <a:buClr>
                <a:srgbClr val="2B58A0"/>
              </a:buClr>
              <a:buSzPts val="1800"/>
              <a:buNone/>
              <a:defRPr/>
            </a:lvl8pPr>
            <a:lvl9pPr lvl="8" algn="l">
              <a:lnSpc>
                <a:spcPct val="100000"/>
              </a:lnSpc>
              <a:spcBef>
                <a:spcPts val="0"/>
              </a:spcBef>
              <a:spcAft>
                <a:spcPts val="0"/>
              </a:spcAft>
              <a:buClr>
                <a:srgbClr val="2B58A0"/>
              </a:buClr>
              <a:buSzPts val="1800"/>
              <a:buNone/>
              <a:defRPr/>
            </a:lvl9pPr>
          </a:lstStyle>
          <a:p/>
        </p:txBody>
      </p:sp>
      <p:pic>
        <p:nvPicPr>
          <p:cNvPr descr="toolio-default.png" id="23" name="Google Shape;23;p40"/>
          <p:cNvPicPr preferRelativeResize="0"/>
          <p:nvPr/>
        </p:nvPicPr>
        <p:blipFill rotWithShape="1">
          <a:blip r:embed="rId2">
            <a:alphaModFix/>
          </a:blip>
          <a:srcRect b="0" l="0" r="0" t="0"/>
          <a:stretch/>
        </p:blipFill>
        <p:spPr>
          <a:xfrm>
            <a:off x="8515197" y="4924214"/>
            <a:ext cx="499721" cy="919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g-white" type="tx">
  <p:cSld name="TITLE_AND_BODY">
    <p:spTree>
      <p:nvGrpSpPr>
        <p:cNvPr id="24" name="Shape 24"/>
        <p:cNvGrpSpPr/>
        <p:nvPr/>
      </p:nvGrpSpPr>
      <p:grpSpPr>
        <a:xfrm>
          <a:off x="0" y="0"/>
          <a:ext cx="0" cy="0"/>
          <a:chOff x="0" y="0"/>
          <a:chExt cx="0" cy="0"/>
        </a:xfrm>
      </p:grpSpPr>
      <p:pic>
        <p:nvPicPr>
          <p:cNvPr descr="toolio-default.png" id="25" name="Google Shape;25;p41"/>
          <p:cNvPicPr preferRelativeResize="0"/>
          <p:nvPr/>
        </p:nvPicPr>
        <p:blipFill rotWithShape="1">
          <a:blip r:embed="rId2">
            <a:alphaModFix/>
          </a:blip>
          <a:srcRect b="0" l="0" r="0" t="0"/>
          <a:stretch/>
        </p:blipFill>
        <p:spPr>
          <a:xfrm>
            <a:off x="8515197" y="4924214"/>
            <a:ext cx="499721" cy="9190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content">
  <p:cSld name="image content">
    <p:spTree>
      <p:nvGrpSpPr>
        <p:cNvPr id="26" name="Shape 26"/>
        <p:cNvGrpSpPr/>
        <p:nvPr/>
      </p:nvGrpSpPr>
      <p:grpSpPr>
        <a:xfrm>
          <a:off x="0" y="0"/>
          <a:ext cx="0" cy="0"/>
          <a:chOff x="0" y="0"/>
          <a:chExt cx="0" cy="0"/>
        </a:xfrm>
      </p:grpSpPr>
      <p:sp>
        <p:nvSpPr>
          <p:cNvPr id="27" name="Google Shape;27;p42"/>
          <p:cNvSpPr txBox="1"/>
          <p:nvPr>
            <p:ph type="title"/>
          </p:nvPr>
        </p:nvSpPr>
        <p:spPr>
          <a:xfrm>
            <a:off x="364090" y="476875"/>
            <a:ext cx="8343900" cy="525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2D56A0"/>
              </a:buClr>
              <a:buSzPts val="2000"/>
              <a:buFont typeface="Montserrat Medium"/>
              <a:buNone/>
              <a:defRPr sz="2000">
                <a:solidFill>
                  <a:srgbClr val="2D56A0"/>
                </a:solidFill>
                <a:latin typeface="Montserrat Medium"/>
                <a:ea typeface="Montserrat Medium"/>
                <a:cs typeface="Montserrat Medium"/>
                <a:sym typeface="Montserrat Medium"/>
              </a:defRPr>
            </a:lvl1pPr>
            <a:lvl2pPr lvl="1" algn="l">
              <a:lnSpc>
                <a:spcPct val="100000"/>
              </a:lnSpc>
              <a:spcBef>
                <a:spcPts val="0"/>
              </a:spcBef>
              <a:spcAft>
                <a:spcPts val="0"/>
              </a:spcAft>
              <a:buClr>
                <a:srgbClr val="2B58A0"/>
              </a:buClr>
              <a:buSzPts val="1800"/>
              <a:buNone/>
              <a:defRPr/>
            </a:lvl2pPr>
            <a:lvl3pPr lvl="2" algn="l">
              <a:lnSpc>
                <a:spcPct val="100000"/>
              </a:lnSpc>
              <a:spcBef>
                <a:spcPts val="0"/>
              </a:spcBef>
              <a:spcAft>
                <a:spcPts val="0"/>
              </a:spcAft>
              <a:buClr>
                <a:srgbClr val="2B58A0"/>
              </a:buClr>
              <a:buSzPts val="1800"/>
              <a:buNone/>
              <a:defRPr/>
            </a:lvl3pPr>
            <a:lvl4pPr lvl="3" algn="l">
              <a:lnSpc>
                <a:spcPct val="100000"/>
              </a:lnSpc>
              <a:spcBef>
                <a:spcPts val="0"/>
              </a:spcBef>
              <a:spcAft>
                <a:spcPts val="0"/>
              </a:spcAft>
              <a:buClr>
                <a:srgbClr val="2B58A0"/>
              </a:buClr>
              <a:buSzPts val="1800"/>
              <a:buNone/>
              <a:defRPr/>
            </a:lvl4pPr>
            <a:lvl5pPr lvl="4" algn="l">
              <a:lnSpc>
                <a:spcPct val="100000"/>
              </a:lnSpc>
              <a:spcBef>
                <a:spcPts val="0"/>
              </a:spcBef>
              <a:spcAft>
                <a:spcPts val="0"/>
              </a:spcAft>
              <a:buClr>
                <a:srgbClr val="2B58A0"/>
              </a:buClr>
              <a:buSzPts val="1800"/>
              <a:buNone/>
              <a:defRPr/>
            </a:lvl5pPr>
            <a:lvl6pPr lvl="5" algn="l">
              <a:lnSpc>
                <a:spcPct val="100000"/>
              </a:lnSpc>
              <a:spcBef>
                <a:spcPts val="0"/>
              </a:spcBef>
              <a:spcAft>
                <a:spcPts val="0"/>
              </a:spcAft>
              <a:buClr>
                <a:srgbClr val="2B58A0"/>
              </a:buClr>
              <a:buSzPts val="1800"/>
              <a:buNone/>
              <a:defRPr/>
            </a:lvl6pPr>
            <a:lvl7pPr lvl="6" algn="l">
              <a:lnSpc>
                <a:spcPct val="100000"/>
              </a:lnSpc>
              <a:spcBef>
                <a:spcPts val="0"/>
              </a:spcBef>
              <a:spcAft>
                <a:spcPts val="0"/>
              </a:spcAft>
              <a:buClr>
                <a:srgbClr val="2B58A0"/>
              </a:buClr>
              <a:buSzPts val="1800"/>
              <a:buNone/>
              <a:defRPr/>
            </a:lvl7pPr>
            <a:lvl8pPr lvl="7" algn="l">
              <a:lnSpc>
                <a:spcPct val="100000"/>
              </a:lnSpc>
              <a:spcBef>
                <a:spcPts val="0"/>
              </a:spcBef>
              <a:spcAft>
                <a:spcPts val="0"/>
              </a:spcAft>
              <a:buClr>
                <a:srgbClr val="2B58A0"/>
              </a:buClr>
              <a:buSzPts val="1800"/>
              <a:buNone/>
              <a:defRPr/>
            </a:lvl8pPr>
            <a:lvl9pPr lvl="8" algn="l">
              <a:lnSpc>
                <a:spcPct val="100000"/>
              </a:lnSpc>
              <a:spcBef>
                <a:spcPts val="0"/>
              </a:spcBef>
              <a:spcAft>
                <a:spcPts val="0"/>
              </a:spcAft>
              <a:buClr>
                <a:srgbClr val="2B58A0"/>
              </a:buClr>
              <a:buSzPts val="1800"/>
              <a:buNone/>
              <a:defRPr/>
            </a:lvl9pPr>
          </a:lstStyle>
          <a:p/>
        </p:txBody>
      </p:sp>
      <p:pic>
        <p:nvPicPr>
          <p:cNvPr descr="toolio-default.png" id="28" name="Google Shape;28;p42"/>
          <p:cNvPicPr preferRelativeResize="0"/>
          <p:nvPr/>
        </p:nvPicPr>
        <p:blipFill rotWithShape="1">
          <a:blip r:embed="rId2">
            <a:alphaModFix/>
          </a:blip>
          <a:srcRect b="0" l="0" r="0" t="0"/>
          <a:stretch/>
        </p:blipFill>
        <p:spPr>
          <a:xfrm>
            <a:off x="8515197" y="4924214"/>
            <a:ext cx="499721" cy="9190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title-indented">
  <p:cSld name="side-title-indented">
    <p:spTree>
      <p:nvGrpSpPr>
        <p:cNvPr id="29" name="Shape 29"/>
        <p:cNvGrpSpPr/>
        <p:nvPr/>
      </p:nvGrpSpPr>
      <p:grpSpPr>
        <a:xfrm>
          <a:off x="0" y="0"/>
          <a:ext cx="0" cy="0"/>
          <a:chOff x="0" y="0"/>
          <a:chExt cx="0" cy="0"/>
        </a:xfrm>
      </p:grpSpPr>
      <p:sp>
        <p:nvSpPr>
          <p:cNvPr id="30" name="Google Shape;30;p43"/>
          <p:cNvSpPr/>
          <p:nvPr/>
        </p:nvSpPr>
        <p:spPr>
          <a:xfrm>
            <a:off x="0" y="0"/>
            <a:ext cx="3302100" cy="5143500"/>
          </a:xfrm>
          <a:prstGeom prst="rect">
            <a:avLst/>
          </a:prstGeom>
          <a:solidFill>
            <a:srgbClr val="19293E"/>
          </a:solidFill>
          <a:ln>
            <a:noFill/>
          </a:ln>
          <a:effectLst>
            <a:outerShdw blurRad="38100" rotWithShape="0" dir="5400000" dist="23000">
              <a:srgbClr val="000000">
                <a:alpha val="33725"/>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400"/>
              <a:buFont typeface="Arial"/>
              <a:buNone/>
            </a:pPr>
            <a:r>
              <a:rPr b="0" i="0" lang="en" sz="1400" u="none" cap="none" strike="noStrike">
                <a:solidFill>
                  <a:srgbClr val="FFFFFF"/>
                </a:solidFill>
                <a:latin typeface="Arial"/>
                <a:ea typeface="Arial"/>
                <a:cs typeface="Arial"/>
                <a:sym typeface="Arial"/>
              </a:rPr>
              <a:t>               </a:t>
            </a:r>
            <a:endParaRPr b="0" i="0" sz="1400" u="none" cap="none" strike="noStrike">
              <a:solidFill>
                <a:srgbClr val="000000"/>
              </a:solidFill>
              <a:latin typeface="Montserrat Light"/>
              <a:ea typeface="Montserrat Light"/>
              <a:cs typeface="Montserrat Light"/>
              <a:sym typeface="Montserrat Light"/>
            </a:endParaRPr>
          </a:p>
        </p:txBody>
      </p:sp>
      <p:sp>
        <p:nvSpPr>
          <p:cNvPr id="31" name="Google Shape;31;p43"/>
          <p:cNvSpPr txBox="1"/>
          <p:nvPr>
            <p:ph type="title"/>
          </p:nvPr>
        </p:nvSpPr>
        <p:spPr>
          <a:xfrm>
            <a:off x="397309" y="0"/>
            <a:ext cx="2507400" cy="5143500"/>
          </a:xfrm>
          <a:prstGeom prst="rect">
            <a:avLst/>
          </a:prstGeom>
          <a:noFill/>
          <a:ln>
            <a:noFill/>
          </a:ln>
        </p:spPr>
        <p:txBody>
          <a:bodyPr anchorCtr="0" anchor="ctr" bIns="91400" lIns="91400" spcFirstLastPara="1" rIns="91400" wrap="square" tIns="91400">
            <a:noAutofit/>
          </a:bodyPr>
          <a:lstStyle>
            <a:lvl1pPr lvl="0" algn="ctr">
              <a:lnSpc>
                <a:spcPct val="130000"/>
              </a:lnSpc>
              <a:spcBef>
                <a:spcPts val="0"/>
              </a:spcBef>
              <a:spcAft>
                <a:spcPts val="0"/>
              </a:spcAft>
              <a:buClr>
                <a:srgbClr val="DEE9F4"/>
              </a:buClr>
              <a:buSzPts val="2000"/>
              <a:buFont typeface="Montserrat"/>
              <a:buNone/>
              <a:defRPr sz="2000">
                <a:solidFill>
                  <a:srgbClr val="DEE9F4"/>
                </a:solidFill>
                <a:latin typeface="Montserrat"/>
                <a:ea typeface="Montserrat"/>
                <a:cs typeface="Montserrat"/>
                <a:sym typeface="Montserrat"/>
              </a:defRPr>
            </a:lvl1pPr>
            <a:lvl2pPr lvl="1" algn="l">
              <a:lnSpc>
                <a:spcPct val="100000"/>
              </a:lnSpc>
              <a:spcBef>
                <a:spcPts val="0"/>
              </a:spcBef>
              <a:spcAft>
                <a:spcPts val="0"/>
              </a:spcAft>
              <a:buClr>
                <a:srgbClr val="2B58A0"/>
              </a:buClr>
              <a:buSzPts val="1800"/>
              <a:buNone/>
              <a:defRPr/>
            </a:lvl2pPr>
            <a:lvl3pPr lvl="2" algn="l">
              <a:lnSpc>
                <a:spcPct val="100000"/>
              </a:lnSpc>
              <a:spcBef>
                <a:spcPts val="0"/>
              </a:spcBef>
              <a:spcAft>
                <a:spcPts val="0"/>
              </a:spcAft>
              <a:buClr>
                <a:srgbClr val="2B58A0"/>
              </a:buClr>
              <a:buSzPts val="1800"/>
              <a:buNone/>
              <a:defRPr/>
            </a:lvl3pPr>
            <a:lvl4pPr lvl="3" algn="l">
              <a:lnSpc>
                <a:spcPct val="100000"/>
              </a:lnSpc>
              <a:spcBef>
                <a:spcPts val="0"/>
              </a:spcBef>
              <a:spcAft>
                <a:spcPts val="0"/>
              </a:spcAft>
              <a:buClr>
                <a:srgbClr val="2B58A0"/>
              </a:buClr>
              <a:buSzPts val="1800"/>
              <a:buNone/>
              <a:defRPr/>
            </a:lvl4pPr>
            <a:lvl5pPr lvl="4" algn="l">
              <a:lnSpc>
                <a:spcPct val="100000"/>
              </a:lnSpc>
              <a:spcBef>
                <a:spcPts val="0"/>
              </a:spcBef>
              <a:spcAft>
                <a:spcPts val="0"/>
              </a:spcAft>
              <a:buClr>
                <a:srgbClr val="2B58A0"/>
              </a:buClr>
              <a:buSzPts val="1800"/>
              <a:buNone/>
              <a:defRPr/>
            </a:lvl5pPr>
            <a:lvl6pPr lvl="5" algn="l">
              <a:lnSpc>
                <a:spcPct val="100000"/>
              </a:lnSpc>
              <a:spcBef>
                <a:spcPts val="0"/>
              </a:spcBef>
              <a:spcAft>
                <a:spcPts val="0"/>
              </a:spcAft>
              <a:buClr>
                <a:srgbClr val="2B58A0"/>
              </a:buClr>
              <a:buSzPts val="1800"/>
              <a:buNone/>
              <a:defRPr/>
            </a:lvl6pPr>
            <a:lvl7pPr lvl="6" algn="l">
              <a:lnSpc>
                <a:spcPct val="100000"/>
              </a:lnSpc>
              <a:spcBef>
                <a:spcPts val="0"/>
              </a:spcBef>
              <a:spcAft>
                <a:spcPts val="0"/>
              </a:spcAft>
              <a:buClr>
                <a:srgbClr val="2B58A0"/>
              </a:buClr>
              <a:buSzPts val="1800"/>
              <a:buNone/>
              <a:defRPr/>
            </a:lvl7pPr>
            <a:lvl8pPr lvl="7" algn="l">
              <a:lnSpc>
                <a:spcPct val="100000"/>
              </a:lnSpc>
              <a:spcBef>
                <a:spcPts val="0"/>
              </a:spcBef>
              <a:spcAft>
                <a:spcPts val="0"/>
              </a:spcAft>
              <a:buClr>
                <a:srgbClr val="2B58A0"/>
              </a:buClr>
              <a:buSzPts val="1800"/>
              <a:buNone/>
              <a:defRPr/>
            </a:lvl8pPr>
            <a:lvl9pPr lvl="8" algn="l">
              <a:lnSpc>
                <a:spcPct val="100000"/>
              </a:lnSpc>
              <a:spcBef>
                <a:spcPts val="0"/>
              </a:spcBef>
              <a:spcAft>
                <a:spcPts val="0"/>
              </a:spcAft>
              <a:buClr>
                <a:srgbClr val="2B58A0"/>
              </a:buClr>
              <a:buSzPts val="1800"/>
              <a:buNone/>
              <a:defRPr/>
            </a:lvl9pPr>
          </a:lstStyle>
          <a:p/>
        </p:txBody>
      </p:sp>
      <p:pic>
        <p:nvPicPr>
          <p:cNvPr descr="toolio-default.png" id="32" name="Google Shape;32;p43"/>
          <p:cNvPicPr preferRelativeResize="0"/>
          <p:nvPr/>
        </p:nvPicPr>
        <p:blipFill rotWithShape="1">
          <a:blip r:embed="rId2">
            <a:alphaModFix/>
          </a:blip>
          <a:srcRect b="0" l="0" r="0" t="0"/>
          <a:stretch/>
        </p:blipFill>
        <p:spPr>
          <a:xfrm>
            <a:off x="8515197" y="4924214"/>
            <a:ext cx="499721" cy="91905"/>
          </a:xfrm>
          <a:prstGeom prst="rect">
            <a:avLst/>
          </a:prstGeom>
          <a:noFill/>
          <a:ln>
            <a:noFill/>
          </a:ln>
        </p:spPr>
      </p:pic>
      <p:sp>
        <p:nvSpPr>
          <p:cNvPr id="33" name="Google Shape;33;p43"/>
          <p:cNvSpPr txBox="1"/>
          <p:nvPr>
            <p:ph idx="1" type="body"/>
          </p:nvPr>
        </p:nvSpPr>
        <p:spPr>
          <a:xfrm>
            <a:off x="3484563" y="933450"/>
            <a:ext cx="5399100" cy="3119400"/>
          </a:xfrm>
          <a:prstGeom prst="rect">
            <a:avLst/>
          </a:prstGeom>
          <a:noFill/>
          <a:ln>
            <a:noFill/>
          </a:ln>
        </p:spPr>
        <p:txBody>
          <a:bodyPr anchorCtr="0" anchor="ctr" bIns="91400" lIns="91400" spcFirstLastPara="1" rIns="91400" wrap="square" tIns="91400">
            <a:noAutofit/>
          </a:bodyPr>
          <a:lstStyle>
            <a:lvl1pPr indent="-317500" lvl="0" marL="457200" marR="0" rtl="0" algn="l">
              <a:lnSpc>
                <a:spcPct val="100000"/>
              </a:lnSpc>
              <a:spcBef>
                <a:spcPts val="200"/>
              </a:spcBef>
              <a:spcAft>
                <a:spcPts val="0"/>
              </a:spcAft>
              <a:buClr>
                <a:srgbClr val="1B57A5"/>
              </a:buClr>
              <a:buSzPts val="1400"/>
              <a:buFont typeface="Arial"/>
              <a:buChar char="•"/>
              <a:defRPr b="0" i="0" sz="1400" u="none" cap="none" strike="noStrike">
                <a:solidFill>
                  <a:srgbClr val="132940"/>
                </a:solidFill>
                <a:latin typeface="Montserrat"/>
                <a:ea typeface="Montserrat"/>
                <a:cs typeface="Montserrat"/>
                <a:sym typeface="Montserrat"/>
              </a:defRPr>
            </a:lvl1pPr>
            <a:lvl2pPr indent="-266700" lvl="1" marL="914400" marR="0" rtl="0" algn="l">
              <a:lnSpc>
                <a:spcPct val="100000"/>
              </a:lnSpc>
              <a:spcBef>
                <a:spcPts val="200"/>
              </a:spcBef>
              <a:spcAft>
                <a:spcPts val="0"/>
              </a:spcAft>
              <a:buClr>
                <a:srgbClr val="1B57A5"/>
              </a:buClr>
              <a:buSzPts val="600"/>
              <a:buFont typeface="Courier New"/>
              <a:buChar char="o"/>
              <a:defRPr b="0" i="0" sz="1200" u="none" cap="none" strike="noStrike">
                <a:solidFill>
                  <a:srgbClr val="132940"/>
                </a:solidFill>
                <a:latin typeface="Montserrat"/>
                <a:ea typeface="Montserrat"/>
                <a:cs typeface="Montserrat"/>
                <a:sym typeface="Montserrat"/>
              </a:defRPr>
            </a:lvl2pPr>
            <a:lvl3pPr indent="-266700" lvl="2" marL="1371600" marR="0" rtl="0" algn="l">
              <a:lnSpc>
                <a:spcPct val="100000"/>
              </a:lnSpc>
              <a:spcBef>
                <a:spcPts val="200"/>
              </a:spcBef>
              <a:spcAft>
                <a:spcPts val="0"/>
              </a:spcAft>
              <a:buClr>
                <a:srgbClr val="1B57A5"/>
              </a:buClr>
              <a:buSzPts val="600"/>
              <a:buFont typeface="Courier New"/>
              <a:buChar char="o"/>
              <a:defRPr b="0" i="0" sz="1200" u="none" cap="none" strike="noStrike">
                <a:solidFill>
                  <a:srgbClr val="132940"/>
                </a:solidFill>
                <a:latin typeface="Montserrat"/>
                <a:ea typeface="Montserrat"/>
                <a:cs typeface="Montserrat"/>
                <a:sym typeface="Montserrat"/>
              </a:defRPr>
            </a:lvl3pPr>
            <a:lvl4pPr indent="-266700" lvl="3" marL="1828800" marR="0" rtl="0" algn="l">
              <a:lnSpc>
                <a:spcPct val="100000"/>
              </a:lnSpc>
              <a:spcBef>
                <a:spcPts val="200"/>
              </a:spcBef>
              <a:spcAft>
                <a:spcPts val="0"/>
              </a:spcAft>
              <a:buClr>
                <a:srgbClr val="1B57A5"/>
              </a:buClr>
              <a:buSzPts val="600"/>
              <a:buFont typeface="Courier New"/>
              <a:buChar char="o"/>
              <a:defRPr b="0" i="0" sz="1200" u="none" cap="none" strike="noStrike">
                <a:solidFill>
                  <a:srgbClr val="132940"/>
                </a:solidFill>
                <a:latin typeface="Montserrat"/>
                <a:ea typeface="Montserrat"/>
                <a:cs typeface="Montserrat"/>
                <a:sym typeface="Montserrat"/>
              </a:defRPr>
            </a:lvl4pPr>
            <a:lvl5pPr indent="-266700" lvl="4" marL="2286000" marR="0" rtl="0" algn="l">
              <a:lnSpc>
                <a:spcPct val="100000"/>
              </a:lnSpc>
              <a:spcBef>
                <a:spcPts val="200"/>
              </a:spcBef>
              <a:spcAft>
                <a:spcPts val="0"/>
              </a:spcAft>
              <a:buClr>
                <a:srgbClr val="1B57A5"/>
              </a:buClr>
              <a:buSzPts val="600"/>
              <a:buFont typeface="Courier New"/>
              <a:buChar char="o"/>
              <a:defRPr b="0" i="0" sz="1200" u="none" cap="none" strike="noStrike">
                <a:solidFill>
                  <a:srgbClr val="132940"/>
                </a:solidFill>
                <a:latin typeface="Montserrat"/>
                <a:ea typeface="Montserrat"/>
                <a:cs typeface="Montserrat"/>
                <a:sym typeface="Montserrat"/>
              </a:defRPr>
            </a:lvl5pPr>
            <a:lvl6pPr indent="-342900" lvl="5" marL="2743200" marR="0" rtl="0" algn="ctr">
              <a:lnSpc>
                <a:spcPct val="100000"/>
              </a:lnSpc>
              <a:spcBef>
                <a:spcPts val="200"/>
              </a:spcBef>
              <a:spcAft>
                <a:spcPts val="0"/>
              </a:spcAft>
              <a:buClr>
                <a:srgbClr val="585858"/>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ctr">
              <a:lnSpc>
                <a:spcPct val="100000"/>
              </a:lnSpc>
              <a:spcBef>
                <a:spcPts val="0"/>
              </a:spcBef>
              <a:spcAft>
                <a:spcPts val="0"/>
              </a:spcAft>
              <a:buClr>
                <a:srgbClr val="585858"/>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ctr">
              <a:lnSpc>
                <a:spcPct val="100000"/>
              </a:lnSpc>
              <a:spcBef>
                <a:spcPts val="0"/>
              </a:spcBef>
              <a:spcAft>
                <a:spcPts val="0"/>
              </a:spcAft>
              <a:buClr>
                <a:srgbClr val="585858"/>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ctr">
              <a:lnSpc>
                <a:spcPct val="100000"/>
              </a:lnSpc>
              <a:spcBef>
                <a:spcPts val="0"/>
              </a:spcBef>
              <a:spcAft>
                <a:spcPts val="0"/>
              </a:spcAft>
              <a:buClr>
                <a:srgbClr val="585858"/>
              </a:buClr>
              <a:buSzPts val="18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2" Type="http://schemas.openxmlformats.org/officeDocument/2006/relationships/theme" Target="../theme/theme3.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BFC"/>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228600" y="302524"/>
            <a:ext cx="7732200" cy="525600"/>
          </a:xfrm>
          <a:prstGeom prst="rect">
            <a:avLst/>
          </a:prstGeom>
          <a:noFill/>
          <a:ln>
            <a:noFill/>
          </a:ln>
        </p:spPr>
        <p:txBody>
          <a:bodyPr anchorCtr="0" anchor="t" bIns="91400" lIns="91400" spcFirstLastPara="1" rIns="91400" wrap="square" tIns="91400">
            <a:noAutofit/>
          </a:bodyPr>
          <a:lstStyle>
            <a:lvl1pPr lvl="0" marR="0" rtl="0" algn="l">
              <a:lnSpc>
                <a:spcPct val="100000"/>
              </a:lnSpc>
              <a:spcBef>
                <a:spcPts val="0"/>
              </a:spcBef>
              <a:spcAft>
                <a:spcPts val="0"/>
              </a:spcAft>
              <a:buClr>
                <a:srgbClr val="2B58A0"/>
              </a:buClr>
              <a:buSzPts val="2400"/>
              <a:buFont typeface="Montserrat"/>
              <a:buNone/>
              <a:defRPr b="0" i="0" sz="2400" u="none" cap="none" strike="noStrike">
                <a:solidFill>
                  <a:srgbClr val="2B58A0"/>
                </a:solidFill>
                <a:latin typeface="Montserrat"/>
                <a:ea typeface="Montserrat"/>
                <a:cs typeface="Montserrat"/>
                <a:sym typeface="Montserrat"/>
              </a:defRPr>
            </a:lvl1pPr>
            <a:lvl2pPr lvl="1" marR="0" rtl="0" algn="l">
              <a:lnSpc>
                <a:spcPct val="100000"/>
              </a:lnSpc>
              <a:spcBef>
                <a:spcPts val="0"/>
              </a:spcBef>
              <a:spcAft>
                <a:spcPts val="0"/>
              </a:spcAft>
              <a:buClr>
                <a:srgbClr val="2B58A0"/>
              </a:buClr>
              <a:buSzPts val="2400"/>
              <a:buFont typeface="Ubuntu"/>
              <a:buNone/>
              <a:defRPr b="1" i="0" sz="2400" u="none" cap="none" strike="noStrike">
                <a:solidFill>
                  <a:srgbClr val="2B58A0"/>
                </a:solidFill>
                <a:latin typeface="Ubuntu"/>
                <a:ea typeface="Ubuntu"/>
                <a:cs typeface="Ubuntu"/>
                <a:sym typeface="Ubuntu"/>
              </a:defRPr>
            </a:lvl2pPr>
            <a:lvl3pPr lvl="2" marR="0" rtl="0" algn="l">
              <a:lnSpc>
                <a:spcPct val="100000"/>
              </a:lnSpc>
              <a:spcBef>
                <a:spcPts val="0"/>
              </a:spcBef>
              <a:spcAft>
                <a:spcPts val="0"/>
              </a:spcAft>
              <a:buClr>
                <a:srgbClr val="2B58A0"/>
              </a:buClr>
              <a:buSzPts val="2400"/>
              <a:buFont typeface="Ubuntu"/>
              <a:buNone/>
              <a:defRPr b="1" i="0" sz="2400" u="none" cap="none" strike="noStrike">
                <a:solidFill>
                  <a:srgbClr val="2B58A0"/>
                </a:solidFill>
                <a:latin typeface="Ubuntu"/>
                <a:ea typeface="Ubuntu"/>
                <a:cs typeface="Ubuntu"/>
                <a:sym typeface="Ubuntu"/>
              </a:defRPr>
            </a:lvl3pPr>
            <a:lvl4pPr lvl="3" marR="0" rtl="0" algn="l">
              <a:lnSpc>
                <a:spcPct val="100000"/>
              </a:lnSpc>
              <a:spcBef>
                <a:spcPts val="0"/>
              </a:spcBef>
              <a:spcAft>
                <a:spcPts val="0"/>
              </a:spcAft>
              <a:buClr>
                <a:srgbClr val="2B58A0"/>
              </a:buClr>
              <a:buSzPts val="2400"/>
              <a:buFont typeface="Ubuntu"/>
              <a:buNone/>
              <a:defRPr b="1" i="0" sz="2400" u="none" cap="none" strike="noStrike">
                <a:solidFill>
                  <a:srgbClr val="2B58A0"/>
                </a:solidFill>
                <a:latin typeface="Ubuntu"/>
                <a:ea typeface="Ubuntu"/>
                <a:cs typeface="Ubuntu"/>
                <a:sym typeface="Ubuntu"/>
              </a:defRPr>
            </a:lvl4pPr>
            <a:lvl5pPr lvl="4" marR="0" rtl="0" algn="l">
              <a:lnSpc>
                <a:spcPct val="100000"/>
              </a:lnSpc>
              <a:spcBef>
                <a:spcPts val="0"/>
              </a:spcBef>
              <a:spcAft>
                <a:spcPts val="0"/>
              </a:spcAft>
              <a:buClr>
                <a:srgbClr val="2B58A0"/>
              </a:buClr>
              <a:buSzPts val="2400"/>
              <a:buFont typeface="Ubuntu"/>
              <a:buNone/>
              <a:defRPr b="1" i="0" sz="2400" u="none" cap="none" strike="noStrike">
                <a:solidFill>
                  <a:srgbClr val="2B58A0"/>
                </a:solidFill>
                <a:latin typeface="Ubuntu"/>
                <a:ea typeface="Ubuntu"/>
                <a:cs typeface="Ubuntu"/>
                <a:sym typeface="Ubuntu"/>
              </a:defRPr>
            </a:lvl5pPr>
            <a:lvl6pPr lvl="5" marR="0" rtl="0" algn="l">
              <a:lnSpc>
                <a:spcPct val="100000"/>
              </a:lnSpc>
              <a:spcBef>
                <a:spcPts val="0"/>
              </a:spcBef>
              <a:spcAft>
                <a:spcPts val="0"/>
              </a:spcAft>
              <a:buClr>
                <a:srgbClr val="2B58A0"/>
              </a:buClr>
              <a:buSzPts val="2400"/>
              <a:buFont typeface="Ubuntu"/>
              <a:buNone/>
              <a:defRPr b="1" i="0" sz="2400" u="none" cap="none" strike="noStrike">
                <a:solidFill>
                  <a:srgbClr val="2B58A0"/>
                </a:solidFill>
                <a:latin typeface="Ubuntu"/>
                <a:ea typeface="Ubuntu"/>
                <a:cs typeface="Ubuntu"/>
                <a:sym typeface="Ubuntu"/>
              </a:defRPr>
            </a:lvl6pPr>
            <a:lvl7pPr lvl="6" marR="0" rtl="0" algn="l">
              <a:lnSpc>
                <a:spcPct val="100000"/>
              </a:lnSpc>
              <a:spcBef>
                <a:spcPts val="0"/>
              </a:spcBef>
              <a:spcAft>
                <a:spcPts val="0"/>
              </a:spcAft>
              <a:buClr>
                <a:srgbClr val="2B58A0"/>
              </a:buClr>
              <a:buSzPts val="2400"/>
              <a:buFont typeface="Ubuntu"/>
              <a:buNone/>
              <a:defRPr b="1" i="0" sz="2400" u="none" cap="none" strike="noStrike">
                <a:solidFill>
                  <a:srgbClr val="2B58A0"/>
                </a:solidFill>
                <a:latin typeface="Ubuntu"/>
                <a:ea typeface="Ubuntu"/>
                <a:cs typeface="Ubuntu"/>
                <a:sym typeface="Ubuntu"/>
              </a:defRPr>
            </a:lvl7pPr>
            <a:lvl8pPr lvl="7" marR="0" rtl="0" algn="l">
              <a:lnSpc>
                <a:spcPct val="100000"/>
              </a:lnSpc>
              <a:spcBef>
                <a:spcPts val="0"/>
              </a:spcBef>
              <a:spcAft>
                <a:spcPts val="0"/>
              </a:spcAft>
              <a:buClr>
                <a:srgbClr val="2B58A0"/>
              </a:buClr>
              <a:buSzPts val="2400"/>
              <a:buFont typeface="Ubuntu"/>
              <a:buNone/>
              <a:defRPr b="1" i="0" sz="2400" u="none" cap="none" strike="noStrike">
                <a:solidFill>
                  <a:srgbClr val="2B58A0"/>
                </a:solidFill>
                <a:latin typeface="Ubuntu"/>
                <a:ea typeface="Ubuntu"/>
                <a:cs typeface="Ubuntu"/>
                <a:sym typeface="Ubuntu"/>
              </a:defRPr>
            </a:lvl8pPr>
            <a:lvl9pPr lvl="8" marR="0" rtl="0" algn="l">
              <a:lnSpc>
                <a:spcPct val="100000"/>
              </a:lnSpc>
              <a:spcBef>
                <a:spcPts val="0"/>
              </a:spcBef>
              <a:spcAft>
                <a:spcPts val="0"/>
              </a:spcAft>
              <a:buClr>
                <a:srgbClr val="2B58A0"/>
              </a:buClr>
              <a:buSzPts val="2400"/>
              <a:buFont typeface="Ubuntu"/>
              <a:buNone/>
              <a:defRPr b="1" i="0" sz="2400" u="none" cap="none" strike="noStrike">
                <a:solidFill>
                  <a:srgbClr val="2B58A0"/>
                </a:solidFill>
                <a:latin typeface="Ubuntu"/>
                <a:ea typeface="Ubuntu"/>
                <a:cs typeface="Ubuntu"/>
                <a:sym typeface="Ubuntu"/>
              </a:defRPr>
            </a:lvl9pPr>
          </a:lstStyle>
          <a:p/>
        </p:txBody>
      </p:sp>
      <p:sp>
        <p:nvSpPr>
          <p:cNvPr id="7" name="Google Shape;7;p33"/>
          <p:cNvSpPr txBox="1"/>
          <p:nvPr>
            <p:ph idx="12" type="sldNum"/>
          </p:nvPr>
        </p:nvSpPr>
        <p:spPr>
          <a:xfrm>
            <a:off x="6216389" y="4608065"/>
            <a:ext cx="336900" cy="318300"/>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4" name="Shape 64"/>
        <p:cNvGrpSpPr/>
        <p:nvPr/>
      </p:nvGrpSpPr>
      <p:grpSpPr>
        <a:xfrm>
          <a:off x="0" y="0"/>
          <a:ext cx="0" cy="0"/>
          <a:chOff x="0" y="0"/>
          <a:chExt cx="0" cy="0"/>
        </a:xfrm>
      </p:grpSpPr>
      <p:sp>
        <p:nvSpPr>
          <p:cNvPr id="65" name="Google Shape;65;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6" name="Google Shape;66;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7" name="Google Shape;67;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17f599636a_0_0"/>
          <p:cNvSpPr txBox="1"/>
          <p:nvPr>
            <p:ph idx="4294967295" type="title"/>
          </p:nvPr>
        </p:nvSpPr>
        <p:spPr>
          <a:xfrm>
            <a:off x="700650" y="1399300"/>
            <a:ext cx="7755600" cy="845400"/>
          </a:xfrm>
          <a:prstGeom prst="rect">
            <a:avLst/>
          </a:prstGeom>
          <a:noFill/>
          <a:ln>
            <a:noFill/>
          </a:ln>
        </p:spPr>
        <p:txBody>
          <a:bodyPr anchorCtr="0" anchor="ctr" bIns="91400" lIns="91400" spcFirstLastPara="1" rIns="91400" wrap="square" tIns="91400">
            <a:noAutofit/>
          </a:bodyPr>
          <a:lstStyle/>
          <a:p>
            <a:pPr indent="0" lvl="0" marL="0" rtl="0" algn="ctr">
              <a:lnSpc>
                <a:spcPct val="100000"/>
              </a:lnSpc>
              <a:spcBef>
                <a:spcPts val="0"/>
              </a:spcBef>
              <a:spcAft>
                <a:spcPts val="0"/>
              </a:spcAft>
              <a:buClr>
                <a:srgbClr val="DEE9F4"/>
              </a:buClr>
              <a:buSzPts val="2000"/>
              <a:buFont typeface="Montserrat"/>
              <a:buNone/>
            </a:pPr>
            <a:r>
              <a:rPr lang="en">
                <a:solidFill>
                  <a:srgbClr val="FFFFFF"/>
                </a:solidFill>
                <a:latin typeface="Montserrat Light"/>
                <a:ea typeface="Montserrat Light"/>
                <a:cs typeface="Montserrat Light"/>
                <a:sym typeface="Montserrat Light"/>
              </a:rPr>
              <a:t>Prospecting Playbook</a:t>
            </a:r>
            <a:endParaRPr>
              <a:solidFill>
                <a:srgbClr val="FFFFFF"/>
              </a:solidFill>
              <a:latin typeface="Montserrat Light"/>
              <a:ea typeface="Montserrat Light"/>
              <a:cs typeface="Montserrat Light"/>
              <a:sym typeface="Montserrat Light"/>
            </a:endParaRPr>
          </a:p>
        </p:txBody>
      </p:sp>
      <p:pic>
        <p:nvPicPr>
          <p:cNvPr id="114" name="Google Shape;114;g217f599636a_0_0"/>
          <p:cNvPicPr preferRelativeResize="0"/>
          <p:nvPr/>
        </p:nvPicPr>
        <p:blipFill rotWithShape="1">
          <a:blip r:embed="rId3">
            <a:alphaModFix/>
          </a:blip>
          <a:srcRect b="0" l="0" r="0" t="0"/>
          <a:stretch/>
        </p:blipFill>
        <p:spPr>
          <a:xfrm>
            <a:off x="2448850" y="2148425"/>
            <a:ext cx="4259198" cy="26597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0"/>
          <p:cNvSpPr txBox="1"/>
          <p:nvPr>
            <p:ph type="title"/>
          </p:nvPr>
        </p:nvSpPr>
        <p:spPr>
          <a:xfrm>
            <a:off x="894450" y="1201400"/>
            <a:ext cx="5208300" cy="429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sz="1800">
              <a:latin typeface="DM Sans"/>
              <a:ea typeface="DM Sans"/>
              <a:cs typeface="DM Sans"/>
              <a:sym typeface="DM Sans"/>
            </a:endParaRPr>
          </a:p>
          <a:p>
            <a:pPr indent="-342900" lvl="0" marL="457200" rtl="0" algn="l">
              <a:lnSpc>
                <a:spcPct val="115000"/>
              </a:lnSpc>
              <a:spcBef>
                <a:spcPts val="0"/>
              </a:spcBef>
              <a:spcAft>
                <a:spcPts val="0"/>
              </a:spcAft>
              <a:buSzPts val="1800"/>
              <a:buFont typeface="DM Sans"/>
              <a:buChar char="●"/>
            </a:pPr>
            <a:r>
              <a:rPr b="1" lang="en" sz="1800">
                <a:latin typeface="DM Sans"/>
                <a:ea typeface="DM Sans"/>
                <a:cs typeface="DM Sans"/>
                <a:sym typeface="DM Sans"/>
              </a:rPr>
              <a:t>250+</a:t>
            </a:r>
            <a:r>
              <a:rPr lang="en" sz="1800">
                <a:latin typeface="DM Sans"/>
                <a:ea typeface="DM Sans"/>
                <a:cs typeface="DM Sans"/>
                <a:sym typeface="DM Sans"/>
              </a:rPr>
              <a:t> </a:t>
            </a:r>
            <a:r>
              <a:rPr b="1" lang="en" sz="1800">
                <a:latin typeface="DM Sans"/>
                <a:ea typeface="DM Sans"/>
                <a:cs typeface="DM Sans"/>
                <a:sym typeface="DM Sans"/>
              </a:rPr>
              <a:t>employees</a:t>
            </a:r>
            <a:endParaRPr b="1" sz="1800">
              <a:latin typeface="DM Sans"/>
              <a:ea typeface="DM Sans"/>
              <a:cs typeface="DM Sans"/>
              <a:sym typeface="DM Sans"/>
            </a:endParaRPr>
          </a:p>
          <a:p>
            <a:pPr indent="-342900" lvl="0" marL="457200" rtl="0" algn="l">
              <a:lnSpc>
                <a:spcPct val="115000"/>
              </a:lnSpc>
              <a:spcBef>
                <a:spcPts val="0"/>
              </a:spcBef>
              <a:spcAft>
                <a:spcPts val="0"/>
              </a:spcAft>
              <a:buSzPts val="1800"/>
              <a:buFont typeface="DM Sans"/>
              <a:buChar char="●"/>
            </a:pPr>
            <a:r>
              <a:rPr b="1" lang="en" sz="1800">
                <a:latin typeface="DM Sans"/>
                <a:ea typeface="DM Sans"/>
                <a:cs typeface="DM Sans"/>
                <a:sym typeface="DM Sans"/>
              </a:rPr>
              <a:t>Blue collar / Gray collar</a:t>
            </a:r>
            <a:r>
              <a:rPr lang="en" sz="1800">
                <a:latin typeface="DM Sans"/>
                <a:ea typeface="DM Sans"/>
                <a:cs typeface="DM Sans"/>
                <a:sym typeface="DM Sans"/>
              </a:rPr>
              <a:t> </a:t>
            </a:r>
            <a:endParaRPr sz="1800">
              <a:latin typeface="DM Sans"/>
              <a:ea typeface="DM Sans"/>
              <a:cs typeface="DM Sans"/>
              <a:sym typeface="DM Sans"/>
            </a:endParaRPr>
          </a:p>
          <a:p>
            <a:pPr indent="-342900" lvl="0" marL="457200" rtl="0" algn="l">
              <a:lnSpc>
                <a:spcPct val="115000"/>
              </a:lnSpc>
              <a:spcBef>
                <a:spcPts val="0"/>
              </a:spcBef>
              <a:spcAft>
                <a:spcPts val="0"/>
              </a:spcAft>
              <a:buSzPts val="1800"/>
              <a:buFont typeface="DM Sans"/>
              <a:buChar char="●"/>
            </a:pPr>
            <a:r>
              <a:rPr b="1" lang="en" sz="1800">
                <a:latin typeface="DM Sans"/>
                <a:ea typeface="DM Sans"/>
                <a:cs typeface="DM Sans"/>
                <a:sym typeface="DM Sans"/>
              </a:rPr>
              <a:t>Self-funded health plan</a:t>
            </a:r>
            <a:endParaRPr sz="1800">
              <a:latin typeface="DM Sans"/>
              <a:ea typeface="DM Sans"/>
              <a:cs typeface="DM Sans"/>
              <a:sym typeface="DM Sans"/>
            </a:endParaRPr>
          </a:p>
          <a:p>
            <a:pPr indent="-342900" lvl="0" marL="457200" rtl="0" algn="l">
              <a:lnSpc>
                <a:spcPct val="115000"/>
              </a:lnSpc>
              <a:spcBef>
                <a:spcPts val="0"/>
              </a:spcBef>
              <a:spcAft>
                <a:spcPts val="0"/>
              </a:spcAft>
              <a:buSzPts val="1800"/>
              <a:buFont typeface="DM Sans"/>
              <a:buChar char="●"/>
            </a:pPr>
            <a:r>
              <a:rPr b="1" lang="en" sz="1800">
                <a:latin typeface="DM Sans"/>
                <a:ea typeface="DM Sans"/>
                <a:cs typeface="DM Sans"/>
                <a:sym typeface="DM Sans"/>
              </a:rPr>
              <a:t>Innovative</a:t>
            </a:r>
            <a:r>
              <a:rPr lang="en" sz="1800">
                <a:latin typeface="DM Sans"/>
                <a:ea typeface="DM Sans"/>
                <a:cs typeface="DM Sans"/>
                <a:sym typeface="DM Sans"/>
              </a:rPr>
              <a:t> </a:t>
            </a:r>
            <a:r>
              <a:rPr b="1" lang="en" sz="1800">
                <a:latin typeface="DM Sans"/>
                <a:ea typeface="DM Sans"/>
                <a:cs typeface="DM Sans"/>
                <a:sym typeface="DM Sans"/>
              </a:rPr>
              <a:t>leadership</a:t>
            </a:r>
            <a:r>
              <a:rPr lang="en" sz="1800">
                <a:latin typeface="DM Sans"/>
                <a:ea typeface="DM Sans"/>
                <a:cs typeface="DM Sans"/>
                <a:sym typeface="DM Sans"/>
              </a:rPr>
              <a:t> </a:t>
            </a:r>
            <a:endParaRPr sz="1800">
              <a:latin typeface="DM Sans"/>
              <a:ea typeface="DM Sans"/>
              <a:cs typeface="DM Sans"/>
              <a:sym typeface="DM Sans"/>
            </a:endParaRPr>
          </a:p>
          <a:p>
            <a:pPr indent="-342900" lvl="1" marL="914400" rtl="0" algn="l">
              <a:lnSpc>
                <a:spcPct val="115000"/>
              </a:lnSpc>
              <a:spcBef>
                <a:spcPts val="0"/>
              </a:spcBef>
              <a:spcAft>
                <a:spcPts val="0"/>
              </a:spcAft>
              <a:buSzPts val="1800"/>
              <a:buFont typeface="DM Sans"/>
              <a:buChar char="○"/>
            </a:pPr>
            <a:r>
              <a:rPr lang="en" sz="1400">
                <a:latin typeface="DM Sans"/>
                <a:ea typeface="DM Sans"/>
                <a:cs typeface="DM Sans"/>
                <a:sym typeface="DM Sans"/>
              </a:rPr>
              <a:t>frustrated with the system</a:t>
            </a:r>
            <a:endParaRPr sz="1400">
              <a:latin typeface="DM Sans"/>
              <a:ea typeface="DM Sans"/>
              <a:cs typeface="DM Sans"/>
              <a:sym typeface="DM Sans"/>
            </a:endParaRPr>
          </a:p>
          <a:p>
            <a:pPr indent="-342900" lvl="1" marL="914400" rtl="0" algn="l">
              <a:lnSpc>
                <a:spcPct val="115000"/>
              </a:lnSpc>
              <a:spcBef>
                <a:spcPts val="0"/>
              </a:spcBef>
              <a:spcAft>
                <a:spcPts val="0"/>
              </a:spcAft>
              <a:buSzPts val="1800"/>
              <a:buFont typeface="DM Sans"/>
              <a:buChar char="○"/>
            </a:pPr>
            <a:r>
              <a:rPr lang="en" sz="1400">
                <a:latin typeface="DM Sans"/>
                <a:ea typeface="DM Sans"/>
                <a:cs typeface="DM Sans"/>
                <a:sym typeface="DM Sans"/>
              </a:rPr>
              <a:t>dread renewal season</a:t>
            </a:r>
            <a:endParaRPr sz="1400">
              <a:latin typeface="DM Sans"/>
              <a:ea typeface="DM Sans"/>
              <a:cs typeface="DM Sans"/>
              <a:sym typeface="DM Sans"/>
            </a:endParaRPr>
          </a:p>
          <a:p>
            <a:pPr indent="-342900" lvl="1" marL="914400" rtl="0" algn="l">
              <a:lnSpc>
                <a:spcPct val="115000"/>
              </a:lnSpc>
              <a:spcBef>
                <a:spcPts val="0"/>
              </a:spcBef>
              <a:spcAft>
                <a:spcPts val="0"/>
              </a:spcAft>
              <a:buSzPts val="1800"/>
              <a:buFont typeface="DM Sans"/>
              <a:buChar char="○"/>
            </a:pPr>
            <a:r>
              <a:rPr lang="en" sz="1400">
                <a:latin typeface="DM Sans"/>
                <a:ea typeface="DM Sans"/>
                <a:cs typeface="DM Sans"/>
                <a:sym typeface="DM Sans"/>
              </a:rPr>
              <a:t>willing to go outside the box to get results</a:t>
            </a:r>
            <a:endParaRPr sz="1400">
              <a:latin typeface="DM Sans"/>
              <a:ea typeface="DM Sans"/>
              <a:cs typeface="DM Sans"/>
              <a:sym typeface="DM Sans"/>
            </a:endParaRPr>
          </a:p>
          <a:p>
            <a:pPr indent="-342900" lvl="0" marL="457200" rtl="0" algn="l">
              <a:lnSpc>
                <a:spcPct val="115000"/>
              </a:lnSpc>
              <a:spcBef>
                <a:spcPts val="0"/>
              </a:spcBef>
              <a:spcAft>
                <a:spcPts val="0"/>
              </a:spcAft>
              <a:buSzPts val="1800"/>
              <a:buFont typeface="DM Sans"/>
              <a:buChar char="●"/>
            </a:pPr>
            <a:r>
              <a:rPr b="1" lang="en" sz="1800">
                <a:latin typeface="DM Sans"/>
                <a:ea typeface="DM Sans"/>
                <a:cs typeface="DM Sans"/>
                <a:sym typeface="DM Sans"/>
              </a:rPr>
              <a:t>Title = </a:t>
            </a:r>
            <a:r>
              <a:rPr b="1" lang="en" sz="1800">
                <a:latin typeface="DM Sans"/>
                <a:ea typeface="DM Sans"/>
                <a:cs typeface="DM Sans"/>
                <a:sym typeface="DM Sans"/>
              </a:rPr>
              <a:t>CFO/CEO, President, Vice President</a:t>
            </a:r>
            <a:endParaRPr sz="1400">
              <a:latin typeface="DM Sans"/>
              <a:ea typeface="DM Sans"/>
              <a:cs typeface="DM Sans"/>
              <a:sym typeface="DM Sans"/>
            </a:endParaRPr>
          </a:p>
          <a:p>
            <a:pPr indent="0" lvl="0" marL="0" rtl="0" algn="l">
              <a:lnSpc>
                <a:spcPct val="100000"/>
              </a:lnSpc>
              <a:spcBef>
                <a:spcPts val="0"/>
              </a:spcBef>
              <a:spcAft>
                <a:spcPts val="0"/>
              </a:spcAft>
              <a:buSzPts val="2800"/>
              <a:buNone/>
            </a:pPr>
            <a:r>
              <a:t/>
            </a:r>
            <a:endParaRPr sz="1800">
              <a:latin typeface="DM Sans"/>
              <a:ea typeface="DM Sans"/>
              <a:cs typeface="DM Sans"/>
              <a:sym typeface="DM Sans"/>
            </a:endParaRPr>
          </a:p>
          <a:p>
            <a:pPr indent="0" lvl="0" marL="0" rtl="0" algn="l">
              <a:lnSpc>
                <a:spcPct val="100000"/>
              </a:lnSpc>
              <a:spcBef>
                <a:spcPts val="0"/>
              </a:spcBef>
              <a:spcAft>
                <a:spcPts val="0"/>
              </a:spcAft>
              <a:buSzPts val="2800"/>
              <a:buNone/>
            </a:pPr>
            <a:r>
              <a:t/>
            </a:r>
            <a:endParaRPr sz="1800">
              <a:latin typeface="DM Sans"/>
              <a:ea typeface="DM Sans"/>
              <a:cs typeface="DM Sans"/>
              <a:sym typeface="DM Sans"/>
            </a:endParaRPr>
          </a:p>
          <a:p>
            <a:pPr indent="0" lvl="0" marL="0" rtl="0" algn="l">
              <a:lnSpc>
                <a:spcPct val="100000"/>
              </a:lnSpc>
              <a:spcBef>
                <a:spcPts val="0"/>
              </a:spcBef>
              <a:spcAft>
                <a:spcPts val="0"/>
              </a:spcAft>
              <a:buSzPts val="2800"/>
              <a:buNone/>
            </a:pPr>
            <a:r>
              <a:t/>
            </a:r>
            <a:endParaRPr sz="1800">
              <a:latin typeface="DM Sans"/>
              <a:ea typeface="DM Sans"/>
              <a:cs typeface="DM Sans"/>
              <a:sym typeface="DM Sans"/>
            </a:endParaRPr>
          </a:p>
        </p:txBody>
      </p:sp>
      <p:sp>
        <p:nvSpPr>
          <p:cNvPr id="175" name="Google Shape;175;p10"/>
          <p:cNvSpPr txBox="1"/>
          <p:nvPr/>
        </p:nvSpPr>
        <p:spPr>
          <a:xfrm>
            <a:off x="353225" y="332950"/>
            <a:ext cx="6782700" cy="7152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2400"/>
              <a:buFont typeface="Arial"/>
              <a:buNone/>
            </a:pPr>
            <a:r>
              <a:rPr b="0" i="0" lang="en" sz="2400" u="none" cap="none" strike="noStrike">
                <a:solidFill>
                  <a:schemeClr val="accent5"/>
                </a:solidFill>
                <a:latin typeface="Montserrat"/>
                <a:ea typeface="Montserrat"/>
                <a:cs typeface="Montserrat"/>
                <a:sym typeface="Montserrat"/>
              </a:rPr>
              <a:t>Key Persona 1: Employer</a:t>
            </a:r>
            <a:endParaRPr b="0" i="0" sz="3000" u="none" cap="none" strike="noStrike">
              <a:solidFill>
                <a:srgbClr val="000000"/>
              </a:solidFill>
              <a:latin typeface="Montserrat ExtraBold"/>
              <a:ea typeface="Montserrat ExtraBold"/>
              <a:cs typeface="Montserrat ExtraBold"/>
              <a:sym typeface="Montserrat ExtraBold"/>
            </a:endParaRPr>
          </a:p>
        </p:txBody>
      </p:sp>
      <p:pic>
        <p:nvPicPr>
          <p:cNvPr id="176" name="Google Shape;176;p10"/>
          <p:cNvPicPr preferRelativeResize="0"/>
          <p:nvPr/>
        </p:nvPicPr>
        <p:blipFill rotWithShape="1">
          <a:blip r:embed="rId3">
            <a:alphaModFix/>
          </a:blip>
          <a:srcRect b="0" l="0" r="0" t="0"/>
          <a:stretch/>
        </p:blipFill>
        <p:spPr>
          <a:xfrm>
            <a:off x="5960225" y="1201400"/>
            <a:ext cx="2667000" cy="2667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17f599636a_0_410"/>
          <p:cNvSpPr txBox="1"/>
          <p:nvPr>
            <p:ph type="title"/>
          </p:nvPr>
        </p:nvSpPr>
        <p:spPr>
          <a:xfrm>
            <a:off x="894450" y="1201400"/>
            <a:ext cx="5208300" cy="429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sz="1800">
              <a:latin typeface="DM Sans"/>
              <a:ea typeface="DM Sans"/>
              <a:cs typeface="DM Sans"/>
              <a:sym typeface="DM Sans"/>
            </a:endParaRPr>
          </a:p>
          <a:p>
            <a:pPr indent="-342900" lvl="0" marL="457200" rtl="0" algn="l">
              <a:lnSpc>
                <a:spcPct val="115000"/>
              </a:lnSpc>
              <a:spcBef>
                <a:spcPts val="0"/>
              </a:spcBef>
              <a:spcAft>
                <a:spcPts val="0"/>
              </a:spcAft>
              <a:buSzPts val="1800"/>
              <a:buFont typeface="DM Sans"/>
              <a:buChar char="●"/>
            </a:pPr>
            <a:r>
              <a:rPr b="1" lang="en" sz="1800">
                <a:latin typeface="DM Sans"/>
                <a:ea typeface="DM Sans"/>
                <a:cs typeface="DM Sans"/>
                <a:sym typeface="DM Sans"/>
              </a:rPr>
              <a:t>250+</a:t>
            </a:r>
            <a:r>
              <a:rPr lang="en" sz="1800">
                <a:latin typeface="DM Sans"/>
                <a:ea typeface="DM Sans"/>
                <a:cs typeface="DM Sans"/>
                <a:sym typeface="DM Sans"/>
              </a:rPr>
              <a:t> </a:t>
            </a:r>
            <a:r>
              <a:rPr b="1" lang="en" sz="1800">
                <a:latin typeface="DM Sans"/>
                <a:ea typeface="DM Sans"/>
                <a:cs typeface="DM Sans"/>
                <a:sym typeface="DM Sans"/>
              </a:rPr>
              <a:t>employees</a:t>
            </a:r>
            <a:endParaRPr b="1" sz="1800">
              <a:latin typeface="DM Sans"/>
              <a:ea typeface="DM Sans"/>
              <a:cs typeface="DM Sans"/>
              <a:sym typeface="DM Sans"/>
            </a:endParaRPr>
          </a:p>
          <a:p>
            <a:pPr indent="-342900" lvl="0" marL="457200" rtl="0" algn="l">
              <a:lnSpc>
                <a:spcPct val="115000"/>
              </a:lnSpc>
              <a:spcBef>
                <a:spcPts val="0"/>
              </a:spcBef>
              <a:spcAft>
                <a:spcPts val="0"/>
              </a:spcAft>
              <a:buSzPts val="1800"/>
              <a:buFont typeface="DM Sans"/>
              <a:buChar char="●"/>
            </a:pPr>
            <a:r>
              <a:rPr b="1" lang="en" sz="1800">
                <a:latin typeface="DM Sans"/>
                <a:ea typeface="DM Sans"/>
                <a:cs typeface="DM Sans"/>
                <a:sym typeface="DM Sans"/>
              </a:rPr>
              <a:t>Blue collar / Gray collar</a:t>
            </a:r>
            <a:r>
              <a:rPr lang="en" sz="1800">
                <a:latin typeface="DM Sans"/>
                <a:ea typeface="DM Sans"/>
                <a:cs typeface="DM Sans"/>
                <a:sym typeface="DM Sans"/>
              </a:rPr>
              <a:t> </a:t>
            </a:r>
            <a:endParaRPr sz="1800">
              <a:latin typeface="DM Sans"/>
              <a:ea typeface="DM Sans"/>
              <a:cs typeface="DM Sans"/>
              <a:sym typeface="DM Sans"/>
            </a:endParaRPr>
          </a:p>
          <a:p>
            <a:pPr indent="-342900" lvl="0" marL="457200" rtl="0" algn="l">
              <a:lnSpc>
                <a:spcPct val="115000"/>
              </a:lnSpc>
              <a:spcBef>
                <a:spcPts val="0"/>
              </a:spcBef>
              <a:spcAft>
                <a:spcPts val="0"/>
              </a:spcAft>
              <a:buSzPts val="1800"/>
              <a:buFont typeface="DM Sans"/>
              <a:buChar char="●"/>
            </a:pPr>
            <a:r>
              <a:rPr b="1" lang="en" sz="1800">
                <a:latin typeface="DM Sans"/>
                <a:ea typeface="DM Sans"/>
                <a:cs typeface="DM Sans"/>
                <a:sym typeface="DM Sans"/>
              </a:rPr>
              <a:t>Sell Self-funded plans</a:t>
            </a:r>
            <a:endParaRPr sz="1800">
              <a:latin typeface="DM Sans"/>
              <a:ea typeface="DM Sans"/>
              <a:cs typeface="DM Sans"/>
              <a:sym typeface="DM Sans"/>
            </a:endParaRPr>
          </a:p>
          <a:p>
            <a:pPr indent="-342900" lvl="0" marL="457200" rtl="0" algn="l">
              <a:lnSpc>
                <a:spcPct val="115000"/>
              </a:lnSpc>
              <a:spcBef>
                <a:spcPts val="0"/>
              </a:spcBef>
              <a:spcAft>
                <a:spcPts val="0"/>
              </a:spcAft>
              <a:buSzPts val="1800"/>
              <a:buFont typeface="DM Sans"/>
              <a:buChar char="●"/>
            </a:pPr>
            <a:r>
              <a:rPr b="1" lang="en" sz="1800">
                <a:latin typeface="DM Sans"/>
                <a:ea typeface="DM Sans"/>
                <a:cs typeface="DM Sans"/>
                <a:sym typeface="DM Sans"/>
              </a:rPr>
              <a:t>Innovative</a:t>
            </a:r>
            <a:r>
              <a:rPr lang="en" sz="1800">
                <a:latin typeface="DM Sans"/>
                <a:ea typeface="DM Sans"/>
                <a:cs typeface="DM Sans"/>
                <a:sym typeface="DM Sans"/>
              </a:rPr>
              <a:t> </a:t>
            </a:r>
            <a:r>
              <a:rPr b="1" lang="en" sz="1800">
                <a:latin typeface="DM Sans"/>
                <a:ea typeface="DM Sans"/>
                <a:cs typeface="DM Sans"/>
                <a:sym typeface="DM Sans"/>
              </a:rPr>
              <a:t>leadership</a:t>
            </a:r>
            <a:r>
              <a:rPr lang="en" sz="1800">
                <a:latin typeface="DM Sans"/>
                <a:ea typeface="DM Sans"/>
                <a:cs typeface="DM Sans"/>
                <a:sym typeface="DM Sans"/>
              </a:rPr>
              <a:t> </a:t>
            </a:r>
            <a:endParaRPr sz="1800">
              <a:latin typeface="DM Sans"/>
              <a:ea typeface="DM Sans"/>
              <a:cs typeface="DM Sans"/>
              <a:sym typeface="DM Sans"/>
            </a:endParaRPr>
          </a:p>
          <a:p>
            <a:pPr indent="-342900" lvl="1" marL="914400" rtl="0" algn="l">
              <a:lnSpc>
                <a:spcPct val="115000"/>
              </a:lnSpc>
              <a:spcBef>
                <a:spcPts val="0"/>
              </a:spcBef>
              <a:spcAft>
                <a:spcPts val="0"/>
              </a:spcAft>
              <a:buSzPts val="1800"/>
              <a:buFont typeface="DM Sans"/>
              <a:buChar char="○"/>
            </a:pPr>
            <a:r>
              <a:rPr lang="en" sz="1400">
                <a:latin typeface="DM Sans"/>
                <a:ea typeface="DM Sans"/>
                <a:cs typeface="DM Sans"/>
                <a:sym typeface="DM Sans"/>
              </a:rPr>
              <a:t>frustrated with the system</a:t>
            </a:r>
            <a:endParaRPr sz="1400">
              <a:latin typeface="DM Sans"/>
              <a:ea typeface="DM Sans"/>
              <a:cs typeface="DM Sans"/>
              <a:sym typeface="DM Sans"/>
            </a:endParaRPr>
          </a:p>
          <a:p>
            <a:pPr indent="-342900" lvl="1" marL="914400" rtl="0" algn="l">
              <a:lnSpc>
                <a:spcPct val="115000"/>
              </a:lnSpc>
              <a:spcBef>
                <a:spcPts val="0"/>
              </a:spcBef>
              <a:spcAft>
                <a:spcPts val="0"/>
              </a:spcAft>
              <a:buSzPts val="1800"/>
              <a:buFont typeface="DM Sans"/>
              <a:buChar char="○"/>
            </a:pPr>
            <a:r>
              <a:rPr lang="en" sz="1400">
                <a:latin typeface="DM Sans"/>
                <a:ea typeface="DM Sans"/>
                <a:cs typeface="DM Sans"/>
                <a:sym typeface="DM Sans"/>
              </a:rPr>
              <a:t>dread renewal season</a:t>
            </a:r>
            <a:endParaRPr sz="1400">
              <a:latin typeface="DM Sans"/>
              <a:ea typeface="DM Sans"/>
              <a:cs typeface="DM Sans"/>
              <a:sym typeface="DM Sans"/>
            </a:endParaRPr>
          </a:p>
          <a:p>
            <a:pPr indent="-342900" lvl="1" marL="914400" rtl="0" algn="l">
              <a:lnSpc>
                <a:spcPct val="115000"/>
              </a:lnSpc>
              <a:spcBef>
                <a:spcPts val="0"/>
              </a:spcBef>
              <a:spcAft>
                <a:spcPts val="0"/>
              </a:spcAft>
              <a:buSzPts val="1800"/>
              <a:buFont typeface="DM Sans"/>
              <a:buChar char="○"/>
            </a:pPr>
            <a:r>
              <a:rPr lang="en" sz="1400">
                <a:latin typeface="DM Sans"/>
                <a:ea typeface="DM Sans"/>
                <a:cs typeface="DM Sans"/>
                <a:sym typeface="DM Sans"/>
              </a:rPr>
              <a:t>willing to go outside the box to get results</a:t>
            </a:r>
            <a:endParaRPr sz="1400">
              <a:latin typeface="DM Sans"/>
              <a:ea typeface="DM Sans"/>
              <a:cs typeface="DM Sans"/>
              <a:sym typeface="DM Sans"/>
            </a:endParaRPr>
          </a:p>
          <a:p>
            <a:pPr indent="-342900" lvl="0" marL="457200" rtl="0" algn="l">
              <a:lnSpc>
                <a:spcPct val="115000"/>
              </a:lnSpc>
              <a:spcBef>
                <a:spcPts val="0"/>
              </a:spcBef>
              <a:spcAft>
                <a:spcPts val="0"/>
              </a:spcAft>
              <a:buSzPts val="1800"/>
              <a:buFont typeface="DM Sans"/>
              <a:buChar char="●"/>
            </a:pPr>
            <a:r>
              <a:rPr b="1" lang="en" sz="1800">
                <a:latin typeface="DM Sans"/>
                <a:ea typeface="DM Sans"/>
                <a:cs typeface="DM Sans"/>
                <a:sym typeface="DM Sans"/>
              </a:rPr>
              <a:t>Title = </a:t>
            </a:r>
            <a:r>
              <a:rPr b="1" lang="en" sz="1800">
                <a:latin typeface="DM Sans"/>
                <a:ea typeface="DM Sans"/>
                <a:cs typeface="DM Sans"/>
                <a:sym typeface="DM Sans"/>
              </a:rPr>
              <a:t>CFO/CEO, President, Vice President</a:t>
            </a:r>
            <a:endParaRPr sz="1400">
              <a:latin typeface="DM Sans"/>
              <a:ea typeface="DM Sans"/>
              <a:cs typeface="DM Sans"/>
              <a:sym typeface="DM Sans"/>
            </a:endParaRPr>
          </a:p>
          <a:p>
            <a:pPr indent="0" lvl="0" marL="0" rtl="0" algn="l">
              <a:lnSpc>
                <a:spcPct val="100000"/>
              </a:lnSpc>
              <a:spcBef>
                <a:spcPts val="0"/>
              </a:spcBef>
              <a:spcAft>
                <a:spcPts val="0"/>
              </a:spcAft>
              <a:buSzPts val="2800"/>
              <a:buNone/>
            </a:pPr>
            <a:r>
              <a:t/>
            </a:r>
            <a:endParaRPr sz="1800">
              <a:latin typeface="DM Sans"/>
              <a:ea typeface="DM Sans"/>
              <a:cs typeface="DM Sans"/>
              <a:sym typeface="DM Sans"/>
            </a:endParaRPr>
          </a:p>
          <a:p>
            <a:pPr indent="0" lvl="0" marL="0" rtl="0" algn="l">
              <a:lnSpc>
                <a:spcPct val="100000"/>
              </a:lnSpc>
              <a:spcBef>
                <a:spcPts val="0"/>
              </a:spcBef>
              <a:spcAft>
                <a:spcPts val="0"/>
              </a:spcAft>
              <a:buSzPts val="2800"/>
              <a:buNone/>
            </a:pPr>
            <a:r>
              <a:t/>
            </a:r>
            <a:endParaRPr sz="1800">
              <a:latin typeface="DM Sans"/>
              <a:ea typeface="DM Sans"/>
              <a:cs typeface="DM Sans"/>
              <a:sym typeface="DM Sans"/>
            </a:endParaRPr>
          </a:p>
          <a:p>
            <a:pPr indent="0" lvl="0" marL="0" rtl="0" algn="l">
              <a:lnSpc>
                <a:spcPct val="100000"/>
              </a:lnSpc>
              <a:spcBef>
                <a:spcPts val="0"/>
              </a:spcBef>
              <a:spcAft>
                <a:spcPts val="0"/>
              </a:spcAft>
              <a:buSzPts val="2800"/>
              <a:buNone/>
            </a:pPr>
            <a:r>
              <a:t/>
            </a:r>
            <a:endParaRPr sz="1800">
              <a:latin typeface="DM Sans"/>
              <a:ea typeface="DM Sans"/>
              <a:cs typeface="DM Sans"/>
              <a:sym typeface="DM Sans"/>
            </a:endParaRPr>
          </a:p>
        </p:txBody>
      </p:sp>
      <p:sp>
        <p:nvSpPr>
          <p:cNvPr id="182" name="Google Shape;182;g217f599636a_0_410"/>
          <p:cNvSpPr txBox="1"/>
          <p:nvPr/>
        </p:nvSpPr>
        <p:spPr>
          <a:xfrm>
            <a:off x="353225" y="332950"/>
            <a:ext cx="6782700" cy="7152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2400"/>
              <a:buFont typeface="Arial"/>
              <a:buNone/>
            </a:pPr>
            <a:r>
              <a:rPr b="0" i="0" lang="en" sz="2400" u="none" cap="none" strike="noStrike">
                <a:solidFill>
                  <a:schemeClr val="accent5"/>
                </a:solidFill>
                <a:latin typeface="Montserrat"/>
                <a:ea typeface="Montserrat"/>
                <a:cs typeface="Montserrat"/>
                <a:sym typeface="Montserrat"/>
              </a:rPr>
              <a:t>Key Persona 2: Broker</a:t>
            </a:r>
            <a:endParaRPr b="0" i="0" sz="3000" u="none" cap="none" strike="noStrike">
              <a:solidFill>
                <a:srgbClr val="000000"/>
              </a:solidFill>
              <a:latin typeface="Montserrat ExtraBold"/>
              <a:ea typeface="Montserrat ExtraBold"/>
              <a:cs typeface="Montserrat ExtraBold"/>
              <a:sym typeface="Montserrat ExtraBold"/>
            </a:endParaRPr>
          </a:p>
        </p:txBody>
      </p:sp>
      <p:pic>
        <p:nvPicPr>
          <p:cNvPr id="183" name="Google Shape;183;g217f599636a_0_410"/>
          <p:cNvPicPr preferRelativeResize="0"/>
          <p:nvPr/>
        </p:nvPicPr>
        <p:blipFill rotWithShape="1">
          <a:blip r:embed="rId3">
            <a:alphaModFix/>
          </a:blip>
          <a:srcRect b="0" l="0" r="0" t="0"/>
          <a:stretch/>
        </p:blipFill>
        <p:spPr>
          <a:xfrm>
            <a:off x="6003375" y="1201400"/>
            <a:ext cx="2667000" cy="2667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217f599636a_0_57"/>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lang="en">
                <a:solidFill>
                  <a:schemeClr val="accent5"/>
                </a:solidFill>
              </a:rPr>
              <a:t>Ideal Broker Profile</a:t>
            </a:r>
            <a:endParaRPr b="0">
              <a:solidFill>
                <a:schemeClr val="accent5"/>
              </a:solidFill>
              <a:latin typeface="Montserrat"/>
              <a:ea typeface="Montserrat"/>
              <a:cs typeface="Montserrat"/>
              <a:sym typeface="Montserrat"/>
            </a:endParaRPr>
          </a:p>
        </p:txBody>
      </p:sp>
      <p:graphicFrame>
        <p:nvGraphicFramePr>
          <p:cNvPr id="189" name="Google Shape;189;g217f599636a_0_57"/>
          <p:cNvGraphicFramePr/>
          <p:nvPr/>
        </p:nvGraphicFramePr>
        <p:xfrm>
          <a:off x="375575" y="942150"/>
          <a:ext cx="3000000" cy="3000000"/>
        </p:xfrm>
        <a:graphic>
          <a:graphicData uri="http://schemas.openxmlformats.org/drawingml/2006/table">
            <a:tbl>
              <a:tblPr>
                <a:noFill/>
                <a:tableStyleId>{2649EA6D-A03A-44E0-9E56-F149A289C8DA}</a:tableStyleId>
              </a:tblPr>
              <a:tblGrid>
                <a:gridCol w="1431175"/>
                <a:gridCol w="7058075"/>
              </a:tblGrid>
              <a:tr h="36110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FFFFFF"/>
                          </a:solidFill>
                          <a:latin typeface="Montserrat"/>
                          <a:ea typeface="Montserrat"/>
                          <a:cs typeface="Montserrat"/>
                          <a:sym typeface="Montserrat"/>
                        </a:rPr>
                        <a:t>Attribute</a:t>
                      </a:r>
                      <a:endParaRPr sz="1000" u="none" cap="none" strike="noStrike">
                        <a:solidFill>
                          <a:srgbClr val="FFFFFF"/>
                        </a:solidFill>
                        <a:latin typeface="Montserrat"/>
                        <a:ea typeface="Montserrat"/>
                        <a:cs typeface="Montserrat"/>
                        <a:sym typeface="Montserrat"/>
                      </a:endParaRPr>
                    </a:p>
                  </a:txBody>
                  <a:tcPr marT="91425" marB="91425" marR="91425" marL="91425">
                    <a:solidFill>
                      <a:srgbClr val="132940"/>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FFFFFF"/>
                          </a:solidFill>
                          <a:latin typeface="Montserrat"/>
                          <a:ea typeface="Montserrat"/>
                          <a:cs typeface="Montserrat"/>
                          <a:sym typeface="Montserrat"/>
                        </a:rPr>
                        <a:t>Ideal Customer Attribute</a:t>
                      </a:r>
                      <a:endParaRPr sz="1000" u="none" cap="none" strike="noStrike">
                        <a:solidFill>
                          <a:srgbClr val="FFFFFF"/>
                        </a:solidFill>
                        <a:latin typeface="Montserrat"/>
                        <a:ea typeface="Montserrat"/>
                        <a:cs typeface="Montserrat"/>
                        <a:sym typeface="Montserrat"/>
                      </a:endParaRPr>
                    </a:p>
                  </a:txBody>
                  <a:tcPr marT="91425" marB="91425" marR="91425" marL="91425">
                    <a:solidFill>
                      <a:srgbClr val="132940"/>
                    </a:solidFill>
                  </a:tcPr>
                </a:tc>
              </a:tr>
              <a:tr h="10000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585858"/>
                          </a:solidFill>
                          <a:latin typeface="Montserrat SemiBold"/>
                          <a:ea typeface="Montserrat SemiBold"/>
                          <a:cs typeface="Montserrat SemiBold"/>
                          <a:sym typeface="Montserrat SemiBold"/>
                        </a:rPr>
                        <a:t>Pains/Challenges</a:t>
                      </a:r>
                      <a:endParaRPr sz="1000" u="none" cap="none" strike="noStrike">
                        <a:solidFill>
                          <a:srgbClr val="585858"/>
                        </a:solidFill>
                        <a:latin typeface="Montserrat SemiBold"/>
                        <a:ea typeface="Montserrat SemiBold"/>
                        <a:cs typeface="Montserrat SemiBold"/>
                        <a:sym typeface="Montserrat SemiBold"/>
                      </a:endParaRPr>
                    </a:p>
                  </a:txBody>
                  <a:tcPr marT="91425" marB="91425" marR="91425" marL="91425"/>
                </a:tc>
                <a:tc>
                  <a:txBody>
                    <a:bodyPr/>
                    <a:lstStyle/>
                    <a:p>
                      <a:pPr indent="-292100" lvl="0" marL="457200" marR="0" rtl="0" algn="l">
                        <a:lnSpc>
                          <a:spcPct val="100000"/>
                        </a:lnSpc>
                        <a:spcBef>
                          <a:spcPts val="0"/>
                        </a:spcBef>
                        <a:spcAft>
                          <a:spcPts val="0"/>
                        </a:spcAft>
                        <a:buClr>
                          <a:schemeClr val="dk1"/>
                        </a:buClr>
                        <a:buSzPts val="1000"/>
                        <a:buFont typeface="Montserrat"/>
                        <a:buChar char="●"/>
                      </a:pPr>
                      <a:r>
                        <a:rPr lang="en" sz="1000" u="none" cap="none" strike="noStrike">
                          <a:latin typeface="Montserrat"/>
                          <a:ea typeface="Montserrat"/>
                          <a:cs typeface="Montserrat"/>
                          <a:sym typeface="Montserrat"/>
                        </a:rPr>
                        <a:t>Cannot differentiate themself in the market because BUCAH is a commodity</a:t>
                      </a:r>
                      <a:endParaRPr sz="1000" u="none" cap="none" strike="noStrike">
                        <a:latin typeface="Montserrat"/>
                        <a:ea typeface="Montserrat"/>
                        <a:cs typeface="Montserrat"/>
                        <a:sym typeface="Montserrat"/>
                      </a:endParaRPr>
                    </a:p>
                    <a:p>
                      <a:pPr indent="-292100" lvl="0" marL="457200" marR="0" rtl="0" algn="l">
                        <a:lnSpc>
                          <a:spcPct val="100000"/>
                        </a:lnSpc>
                        <a:spcBef>
                          <a:spcPts val="0"/>
                        </a:spcBef>
                        <a:spcAft>
                          <a:spcPts val="0"/>
                        </a:spcAft>
                        <a:buClr>
                          <a:schemeClr val="dk1"/>
                        </a:buClr>
                        <a:buSzPts val="1000"/>
                        <a:buFont typeface="Montserrat"/>
                        <a:buChar char="●"/>
                      </a:pPr>
                      <a:r>
                        <a:rPr lang="en" sz="1000" u="none" cap="none" strike="noStrike">
                          <a:latin typeface="Montserrat"/>
                          <a:ea typeface="Montserrat"/>
                          <a:cs typeface="Montserrat"/>
                          <a:sym typeface="Montserrat"/>
                        </a:rPr>
                        <a:t>Need to respond to employer’s demand for flatter costs &amp; richer benefits</a:t>
                      </a:r>
                      <a:endParaRPr sz="1000" u="none" cap="none" strike="noStrike">
                        <a:latin typeface="Montserrat"/>
                        <a:ea typeface="Montserrat"/>
                        <a:cs typeface="Montserrat"/>
                        <a:sym typeface="Montserrat"/>
                      </a:endParaRPr>
                    </a:p>
                    <a:p>
                      <a:pPr indent="-292100" lvl="0" marL="457200" marR="0" rtl="0" algn="l">
                        <a:lnSpc>
                          <a:spcPct val="100000"/>
                        </a:lnSpc>
                        <a:spcBef>
                          <a:spcPts val="0"/>
                        </a:spcBef>
                        <a:spcAft>
                          <a:spcPts val="0"/>
                        </a:spcAft>
                        <a:buClr>
                          <a:schemeClr val="dk1"/>
                        </a:buClr>
                        <a:buSzPts val="1000"/>
                        <a:buFont typeface="Montserrat"/>
                        <a:buChar char="●"/>
                      </a:pPr>
                      <a:r>
                        <a:rPr lang="en" sz="1000" u="none" cap="none" strike="noStrike">
                          <a:latin typeface="Montserrat"/>
                          <a:ea typeface="Montserrat"/>
                          <a:cs typeface="Montserrat"/>
                          <a:sym typeface="Montserrat"/>
                        </a:rPr>
                        <a:t>Maybe understands BUCAH self-funding, but not necessarily an expert on independent/unbundled plan design</a:t>
                      </a:r>
                      <a:endParaRPr sz="1000" u="none" cap="none" strike="noStrike">
                        <a:latin typeface="Montserrat"/>
                        <a:ea typeface="Montserrat"/>
                        <a:cs typeface="Montserrat"/>
                        <a:sym typeface="Montserrat"/>
                      </a:endParaRPr>
                    </a:p>
                  </a:txBody>
                  <a:tcPr marT="91425" marB="91425" marR="91425" marL="91425"/>
                </a:tc>
              </a:tr>
              <a:tr h="10000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585858"/>
                          </a:solidFill>
                          <a:latin typeface="Montserrat SemiBold"/>
                          <a:ea typeface="Montserrat SemiBold"/>
                          <a:cs typeface="Montserrat SemiBold"/>
                          <a:sym typeface="Montserrat SemiBold"/>
                        </a:rPr>
                        <a:t>Initiatives and goals</a:t>
                      </a:r>
                      <a:endParaRPr sz="1000" u="none" cap="none" strike="noStrike">
                        <a:solidFill>
                          <a:srgbClr val="585858"/>
                        </a:solidFill>
                        <a:latin typeface="Montserrat SemiBold"/>
                        <a:ea typeface="Montserrat SemiBold"/>
                        <a:cs typeface="Montserrat SemiBold"/>
                        <a:sym typeface="Montserrat SemiBold"/>
                      </a:endParaRPr>
                    </a:p>
                  </a:txBody>
                  <a:tcPr marT="91425" marB="91425" marR="91425" marL="91425"/>
                </a:tc>
                <a:tc>
                  <a:txBody>
                    <a:bodyPr/>
                    <a:lstStyle/>
                    <a:p>
                      <a:pPr indent="-292100" lvl="0" marL="457200" marR="0" rtl="0" algn="l">
                        <a:lnSpc>
                          <a:spcPct val="100000"/>
                        </a:lnSpc>
                        <a:spcBef>
                          <a:spcPts val="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Expand book of business by winning new clients</a:t>
                      </a:r>
                      <a:endParaRPr sz="1000" u="none" cap="none" strike="noStrike">
                        <a:solidFill>
                          <a:schemeClr val="dk1"/>
                        </a:solidFill>
                        <a:latin typeface="Montserrat"/>
                        <a:ea typeface="Montserrat"/>
                        <a:cs typeface="Montserrat"/>
                        <a:sym typeface="Montserrat"/>
                      </a:endParaRPr>
                    </a:p>
                    <a:p>
                      <a:pPr indent="-292100" lvl="0" marL="457200" marR="0" rtl="0" algn="l">
                        <a:lnSpc>
                          <a:spcPct val="100000"/>
                        </a:lnSpc>
                        <a:spcBef>
                          <a:spcPts val="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Transition more groups to independent self-funding </a:t>
                      </a:r>
                      <a:endParaRPr sz="1000" u="none" cap="none" strike="noStrike">
                        <a:solidFill>
                          <a:schemeClr val="dk1"/>
                        </a:solidFill>
                        <a:latin typeface="Montserrat"/>
                        <a:ea typeface="Montserrat"/>
                        <a:cs typeface="Montserrat"/>
                        <a:sym typeface="Montserrat"/>
                      </a:endParaRPr>
                    </a:p>
                    <a:p>
                      <a:pPr indent="-292100" lvl="0" marL="457200" marR="0" rtl="0" algn="l">
                        <a:lnSpc>
                          <a:spcPct val="100000"/>
                        </a:lnSpc>
                        <a:spcBef>
                          <a:spcPts val="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Make a name for themselves at their agency or in their community/industry</a:t>
                      </a:r>
                      <a:endParaRPr sz="1000" u="none" cap="none" strike="noStrike">
                        <a:solidFill>
                          <a:schemeClr val="dk1"/>
                        </a:solidFill>
                        <a:latin typeface="Montserrat"/>
                        <a:ea typeface="Montserrat"/>
                        <a:cs typeface="Montserrat"/>
                        <a:sym typeface="Montserrat"/>
                      </a:endParaRPr>
                    </a:p>
                    <a:p>
                      <a:pPr indent="-292100" lvl="0" marL="457200" marR="0" rtl="0" algn="l">
                        <a:lnSpc>
                          <a:spcPct val="100000"/>
                        </a:lnSpc>
                        <a:spcBef>
                          <a:spcPts val="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Meet rising client demand, especially financial after COVID-19</a:t>
                      </a:r>
                      <a:endParaRPr sz="1000" u="none" cap="none" strike="noStrike">
                        <a:solidFill>
                          <a:schemeClr val="dk1"/>
                        </a:solidFill>
                        <a:latin typeface="Montserrat"/>
                        <a:ea typeface="Montserrat"/>
                        <a:cs typeface="Montserrat"/>
                        <a:sym typeface="Montserrat"/>
                      </a:endParaRPr>
                    </a:p>
                    <a:p>
                      <a:pPr indent="-292100" lvl="0" marL="457200" marR="0" rtl="0" algn="l">
                        <a:lnSpc>
                          <a:spcPct val="100000"/>
                        </a:lnSpc>
                        <a:spcBef>
                          <a:spcPts val="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Keep old clients who may be at risk </a:t>
                      </a:r>
                      <a:endParaRPr sz="1000" u="none" cap="none" strike="noStrike">
                        <a:solidFill>
                          <a:schemeClr val="dk1"/>
                        </a:solidFill>
                        <a:latin typeface="Montserrat"/>
                        <a:ea typeface="Montserrat"/>
                        <a:cs typeface="Montserrat"/>
                        <a:sym typeface="Montserrat"/>
                      </a:endParaRPr>
                    </a:p>
                  </a:txBody>
                  <a:tcPr marT="91425" marB="91425" marR="91425" marL="91425"/>
                </a:tc>
              </a:tr>
              <a:tr h="10000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585858"/>
                          </a:solidFill>
                          <a:latin typeface="Montserrat SemiBold"/>
                          <a:ea typeface="Montserrat SemiBold"/>
                          <a:cs typeface="Montserrat SemiBold"/>
                          <a:sym typeface="Montserrat SemiBold"/>
                        </a:rPr>
                        <a:t>Hypothesis of Need</a:t>
                      </a:r>
                      <a:endParaRPr sz="1000" u="none" cap="none" strike="noStrike">
                        <a:solidFill>
                          <a:srgbClr val="585858"/>
                        </a:solidFill>
                        <a:latin typeface="Montserrat SemiBold"/>
                        <a:ea typeface="Montserrat SemiBold"/>
                        <a:cs typeface="Montserrat SemiBold"/>
                        <a:sym typeface="Montserrat SemiBold"/>
                      </a:endParaRPr>
                    </a:p>
                  </a:txBody>
                  <a:tcPr marT="91425" marB="91425" marR="91425" marL="91425"/>
                </a:tc>
                <a:tc>
                  <a:txBody>
                    <a:bodyPr/>
                    <a:lstStyle/>
                    <a:p>
                      <a:pPr indent="-292100" lvl="0" marL="457200" marR="0" rtl="0" algn="l">
                        <a:lnSpc>
                          <a:spcPct val="100000"/>
                        </a:lnSpc>
                        <a:spcBef>
                          <a:spcPts val="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A vetted partner who uses 21st Century technology to provide unique cost containment and member experience solutions, while keeping work off their plate</a:t>
                      </a:r>
                      <a:endParaRPr sz="1000" u="none" cap="none" strike="noStrike">
                        <a:solidFill>
                          <a:schemeClr val="dk1"/>
                        </a:solidFill>
                        <a:latin typeface="Montserrat"/>
                        <a:ea typeface="Montserrat"/>
                        <a:cs typeface="Montserrat"/>
                        <a:sym typeface="Montserrat"/>
                      </a:endParaRPr>
                    </a:p>
                  </a:txBody>
                  <a:tcPr marT="91425" marB="91425" marR="91425" marL="91425"/>
                </a:tc>
              </a:tr>
              <a:tr h="10000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585858"/>
                          </a:solidFill>
                          <a:latin typeface="Montserrat SemiBold"/>
                          <a:ea typeface="Montserrat SemiBold"/>
                          <a:cs typeface="Montserrat SemiBold"/>
                          <a:sym typeface="Montserrat SemiBold"/>
                        </a:rPr>
                        <a:t>Decision Making Factors</a:t>
                      </a:r>
                      <a:endParaRPr sz="1000" u="none" cap="none" strike="noStrike">
                        <a:solidFill>
                          <a:srgbClr val="585858"/>
                        </a:solidFill>
                        <a:latin typeface="Montserrat SemiBold"/>
                        <a:ea typeface="Montserrat SemiBold"/>
                        <a:cs typeface="Montserrat SemiBold"/>
                        <a:sym typeface="Montserrat SemiBold"/>
                      </a:endParaRPr>
                    </a:p>
                  </a:txBody>
                  <a:tcPr marT="91425" marB="91425" marR="91425" marL="91425"/>
                </a:tc>
                <a:tc>
                  <a:txBody>
                    <a:bodyPr/>
                    <a:lstStyle/>
                    <a:p>
                      <a:pPr indent="-292100" lvl="0" marL="457200" marR="0" rtl="0" algn="l">
                        <a:lnSpc>
                          <a:spcPct val="100000"/>
                        </a:lnSpc>
                        <a:spcBef>
                          <a:spcPts val="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Stop loss numbers</a:t>
                      </a:r>
                      <a:endParaRPr sz="1000" u="none" cap="none" strike="noStrike">
                        <a:solidFill>
                          <a:schemeClr val="dk1"/>
                        </a:solidFill>
                        <a:latin typeface="Montserrat"/>
                        <a:ea typeface="Montserrat"/>
                        <a:cs typeface="Montserrat"/>
                        <a:sym typeface="Montserrat"/>
                      </a:endParaRPr>
                    </a:p>
                    <a:p>
                      <a:pPr indent="-292100" lvl="0" marL="457200" marR="0" rtl="0" algn="l">
                        <a:lnSpc>
                          <a:spcPct val="100000"/>
                        </a:lnSpc>
                        <a:spcBef>
                          <a:spcPts val="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Client decision or if the client likes the idea</a:t>
                      </a:r>
                      <a:endParaRPr sz="1000" u="none" cap="none" strike="noStrike">
                        <a:solidFill>
                          <a:schemeClr val="dk1"/>
                        </a:solidFill>
                        <a:latin typeface="Montserrat"/>
                        <a:ea typeface="Montserrat"/>
                        <a:cs typeface="Montserrat"/>
                        <a:sym typeface="Montserrat"/>
                      </a:endParaRPr>
                    </a:p>
                    <a:p>
                      <a:pPr indent="-292100" lvl="0" marL="457200" marR="0" rtl="0" algn="l">
                        <a:lnSpc>
                          <a:spcPct val="100000"/>
                        </a:lnSpc>
                        <a:spcBef>
                          <a:spcPts val="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Sign-off from the account management team that this solution will function</a:t>
                      </a:r>
                      <a:endParaRPr sz="1000" u="none" cap="none" strike="noStrike">
                        <a:solidFill>
                          <a:schemeClr val="dk1"/>
                        </a:solidFill>
                        <a:latin typeface="Montserrat"/>
                        <a:ea typeface="Montserrat"/>
                        <a:cs typeface="Montserrat"/>
                        <a:sym typeface="Montserrat"/>
                      </a:endParaRPr>
                    </a:p>
                    <a:p>
                      <a:pPr indent="-292100" lvl="0" marL="457200" marR="0" rtl="0" algn="l">
                        <a:lnSpc>
                          <a:spcPct val="100000"/>
                        </a:lnSpc>
                        <a:spcBef>
                          <a:spcPts val="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Some agencies have required partner lists - XYZ must pass an RFP</a:t>
                      </a:r>
                      <a:endParaRPr sz="1000" u="none" cap="none" strike="noStrike">
                        <a:solidFill>
                          <a:schemeClr val="dk1"/>
                        </a:solidFill>
                        <a:latin typeface="Montserrat"/>
                        <a:ea typeface="Montserrat"/>
                        <a:cs typeface="Montserrat"/>
                        <a:sym typeface="Montserrat"/>
                      </a:endParaRPr>
                    </a:p>
                  </a:txBody>
                  <a:tcPr marT="91425" marB="91425" marR="91425" marL="91425"/>
                </a:tc>
              </a:tr>
              <a:tr h="10000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585858"/>
                          </a:solidFill>
                          <a:latin typeface="Montserrat SemiBold"/>
                          <a:ea typeface="Montserrat SemiBold"/>
                          <a:cs typeface="Montserrat SemiBold"/>
                          <a:sym typeface="Montserrat SemiBold"/>
                        </a:rPr>
                        <a:t>Budget</a:t>
                      </a:r>
                      <a:endParaRPr sz="1000" u="none" cap="none" strike="noStrike">
                        <a:solidFill>
                          <a:srgbClr val="585858"/>
                        </a:solidFill>
                        <a:latin typeface="Montserrat SemiBold"/>
                        <a:ea typeface="Montserrat SemiBold"/>
                        <a:cs typeface="Montserrat SemiBold"/>
                        <a:sym typeface="Montserrat SemiBold"/>
                      </a:endParaRPr>
                    </a:p>
                  </a:txBody>
                  <a:tcPr marT="91425" marB="91425" marR="91425" marL="91425"/>
                </a:tc>
                <a:tc>
                  <a:txBody>
                    <a:bodyPr/>
                    <a:lstStyle/>
                    <a:p>
                      <a:pPr indent="-292100" lvl="0" marL="457200" marR="0" rtl="0" algn="l">
                        <a:lnSpc>
                          <a:spcPct val="100000"/>
                        </a:lnSpc>
                        <a:spcBef>
                          <a:spcPts val="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15-45% savings over incumbent proposal</a:t>
                      </a:r>
                      <a:endParaRPr sz="1000" u="none" cap="none" strike="noStrike">
                        <a:solidFill>
                          <a:schemeClr val="dk1"/>
                        </a:solidFill>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17f599636a_0_62"/>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lang="en">
                <a:solidFill>
                  <a:schemeClr val="accent5"/>
                </a:solidFill>
              </a:rPr>
              <a:t>Ideal Broker Profile</a:t>
            </a:r>
            <a:endParaRPr>
              <a:solidFill>
                <a:schemeClr val="accent5"/>
              </a:solidFill>
            </a:endParaRPr>
          </a:p>
          <a:p>
            <a:pPr indent="0" lvl="0" marL="0" rtl="0" algn="l">
              <a:lnSpc>
                <a:spcPct val="100000"/>
              </a:lnSpc>
              <a:spcBef>
                <a:spcPts val="0"/>
              </a:spcBef>
              <a:spcAft>
                <a:spcPts val="0"/>
              </a:spcAft>
              <a:buClr>
                <a:srgbClr val="2B58A0"/>
              </a:buClr>
              <a:buSzPts val="2160"/>
              <a:buFont typeface="Ubuntu"/>
              <a:buNone/>
            </a:pPr>
            <a:r>
              <a:t/>
            </a:r>
            <a:endParaRPr/>
          </a:p>
          <a:p>
            <a:pPr indent="0" lvl="0" marL="0" rtl="0" algn="l">
              <a:lnSpc>
                <a:spcPct val="100000"/>
              </a:lnSpc>
              <a:spcBef>
                <a:spcPts val="0"/>
              </a:spcBef>
              <a:spcAft>
                <a:spcPts val="0"/>
              </a:spcAft>
              <a:buClr>
                <a:srgbClr val="2B58A0"/>
              </a:buClr>
              <a:buSzPts val="2160"/>
              <a:buFont typeface="Ubuntu"/>
              <a:buNone/>
            </a:pPr>
            <a:r>
              <a:t/>
            </a:r>
            <a:endParaRPr/>
          </a:p>
        </p:txBody>
      </p:sp>
      <p:sp>
        <p:nvSpPr>
          <p:cNvPr id="195" name="Google Shape;195;g217f599636a_0_62"/>
          <p:cNvSpPr txBox="1"/>
          <p:nvPr/>
        </p:nvSpPr>
        <p:spPr>
          <a:xfrm>
            <a:off x="568600" y="1313675"/>
            <a:ext cx="7779000" cy="28752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400"/>
              <a:buFont typeface="Arial"/>
              <a:buNone/>
            </a:pPr>
            <a:r>
              <a:rPr b="0" i="0" lang="en" sz="1400" u="none" cap="none" strike="noStrike">
                <a:solidFill>
                  <a:srgbClr val="000000"/>
                </a:solidFill>
                <a:latin typeface="Montserrat"/>
                <a:ea typeface="Montserrat"/>
                <a:cs typeface="Montserrat"/>
                <a:sym typeface="Montserrat"/>
              </a:rPr>
              <a:t>Our ideal broker works for a US based, mid-sized insurance agency or benefits consultancy. They have a proven interest in transparent, independent self-funding, even if it is not the majority of their book of business. Their market size is over $10MM in annual revenue, and has a suite of technology and financial services to offer clients.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0" i="0" lang="en" sz="1400" u="none" cap="none" strike="noStrike">
                <a:solidFill>
                  <a:srgbClr val="000000"/>
                </a:solidFill>
                <a:latin typeface="Montserrat"/>
                <a:ea typeface="Montserrat"/>
                <a:cs typeface="Montserrat"/>
                <a:sym typeface="Montserrat"/>
              </a:rPr>
              <a:t>The broker we are looking for understands that independent self-funding is the only true way to reduce costs, and wants to distance him or herself from the BUCAH status-quo. This is either because they’re sick of it, or they want a wedge to differentiate themselves in the market.</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17f599636a_0_67"/>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lang="en">
                <a:solidFill>
                  <a:schemeClr val="accent5"/>
                </a:solidFill>
              </a:rPr>
              <a:t>Finding the Right Broker Personas</a:t>
            </a:r>
            <a:endParaRPr b="0">
              <a:solidFill>
                <a:schemeClr val="accent5"/>
              </a:solidFill>
              <a:latin typeface="Montserrat"/>
              <a:ea typeface="Montserrat"/>
              <a:cs typeface="Montserrat"/>
              <a:sym typeface="Montserrat"/>
            </a:endParaRPr>
          </a:p>
        </p:txBody>
      </p:sp>
      <p:sp>
        <p:nvSpPr>
          <p:cNvPr id="201" name="Google Shape;201;g217f599636a_0_67"/>
          <p:cNvSpPr txBox="1"/>
          <p:nvPr/>
        </p:nvSpPr>
        <p:spPr>
          <a:xfrm>
            <a:off x="568600" y="1313675"/>
            <a:ext cx="7779000" cy="20181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aphicFrame>
        <p:nvGraphicFramePr>
          <p:cNvPr id="202" name="Google Shape;202;g217f599636a_0_67"/>
          <p:cNvGraphicFramePr/>
          <p:nvPr/>
        </p:nvGraphicFramePr>
        <p:xfrm>
          <a:off x="435204" y="1166439"/>
          <a:ext cx="3000000" cy="3000000"/>
        </p:xfrm>
        <a:graphic>
          <a:graphicData uri="http://schemas.openxmlformats.org/drawingml/2006/table">
            <a:tbl>
              <a:tblPr bandRow="1" firstRow="1">
                <a:noFill/>
                <a:tableStyleId>{12610DCF-4312-4739-B57A-6E07D5B72750}</a:tableStyleId>
              </a:tblPr>
              <a:tblGrid>
                <a:gridCol w="2728350"/>
                <a:gridCol w="2673950"/>
                <a:gridCol w="2987275"/>
              </a:tblGrid>
              <a:tr h="544325">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Individual Contributors</a:t>
                      </a:r>
                      <a:endParaRPr sz="1200" u="none" cap="none" strike="noStrike">
                        <a:latin typeface="Montserrat"/>
                        <a:ea typeface="Montserrat"/>
                        <a:cs typeface="Montserrat"/>
                        <a:sym typeface="Montserrat"/>
                      </a:endParaRPr>
                    </a:p>
                  </a:txBody>
                  <a:tcPr marT="128000" marB="35000" marR="69975" marL="69975" anchor="ctr">
                    <a:lnB cap="flat" cmpd="sng" w="9525">
                      <a:solidFill>
                        <a:srgbClr val="A7A7A7"/>
                      </a:solidFill>
                      <a:prstDash val="solid"/>
                      <a:round/>
                      <a:headEnd len="sm" w="sm" type="none"/>
                      <a:tailEnd len="sm" w="sm" type="none"/>
                    </a:lnB>
                    <a:solidFill>
                      <a:srgbClr val="19293E"/>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Executives</a:t>
                      </a:r>
                      <a:endParaRPr sz="1200" u="none" cap="none" strike="noStrike">
                        <a:latin typeface="Montserrat"/>
                        <a:ea typeface="Montserrat"/>
                        <a:cs typeface="Montserrat"/>
                        <a:sym typeface="Montserrat"/>
                      </a:endParaRPr>
                    </a:p>
                  </a:txBody>
                  <a:tcPr marT="128000" marB="35000" marR="69975" marL="69975" anchor="ctr">
                    <a:lnB cap="flat" cmpd="sng" w="9525">
                      <a:solidFill>
                        <a:srgbClr val="A7A7A7"/>
                      </a:solidFill>
                      <a:prstDash val="solid"/>
                      <a:round/>
                      <a:headEnd len="sm" w="sm" type="none"/>
                      <a:tailEnd len="sm" w="sm" type="none"/>
                    </a:lnB>
                    <a:solidFill>
                      <a:srgbClr val="19293E"/>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End Users</a:t>
                      </a:r>
                      <a:endParaRPr sz="1200" u="none" cap="none" strike="noStrike">
                        <a:latin typeface="Montserrat"/>
                        <a:ea typeface="Montserrat"/>
                        <a:cs typeface="Montserrat"/>
                        <a:sym typeface="Montserrat"/>
                      </a:endParaRPr>
                    </a:p>
                  </a:txBody>
                  <a:tcPr marT="128000" marB="35000" marR="69975" marL="69975" anchor="ctr">
                    <a:lnB cap="flat" cmpd="sng" w="9525">
                      <a:solidFill>
                        <a:srgbClr val="A7A7A7"/>
                      </a:solidFill>
                      <a:prstDash val="solid"/>
                      <a:round/>
                      <a:headEnd len="sm" w="sm" type="none"/>
                      <a:tailEnd len="sm" w="sm" type="none"/>
                    </a:lnB>
                    <a:solidFill>
                      <a:srgbClr val="19293E"/>
                    </a:solidFill>
                  </a:tcPr>
                </a:tc>
              </a:tr>
              <a:tr h="2853300">
                <a:tc>
                  <a:txBody>
                    <a:bodyPr/>
                    <a:lstStyle/>
                    <a:p>
                      <a:pPr indent="0" lvl="0" marL="457200" marR="0" rtl="0" algn="l">
                        <a:lnSpc>
                          <a:spcPct val="100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p>
                      <a:pPr indent="-292100" lvl="0" marL="457200" marR="0" rtl="0" algn="l">
                        <a:lnSpc>
                          <a:spcPct val="100000"/>
                        </a:lnSpc>
                        <a:spcBef>
                          <a:spcPts val="80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Producer</a:t>
                      </a:r>
                      <a:endParaRPr sz="1000" u="none" cap="none" strike="noStrike">
                        <a:solidFill>
                          <a:schemeClr val="dk1"/>
                        </a:solidFill>
                        <a:latin typeface="Montserrat"/>
                        <a:ea typeface="Montserrat"/>
                        <a:cs typeface="Montserrat"/>
                        <a:sym typeface="Montserrat"/>
                      </a:endParaRPr>
                    </a:p>
                    <a:p>
                      <a:pPr indent="-292100" lvl="0" marL="457200" marR="0" rtl="0" algn="l">
                        <a:lnSpc>
                          <a:spcPct val="100000"/>
                        </a:lnSpc>
                        <a:spcBef>
                          <a:spcPts val="80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Consultant</a:t>
                      </a:r>
                      <a:endParaRPr sz="1000" u="none" cap="none" strike="noStrike">
                        <a:solidFill>
                          <a:schemeClr val="dk1"/>
                        </a:solidFill>
                        <a:latin typeface="Montserrat"/>
                        <a:ea typeface="Montserrat"/>
                        <a:cs typeface="Montserrat"/>
                        <a:sym typeface="Montserrat"/>
                      </a:endParaRPr>
                    </a:p>
                    <a:p>
                      <a:pPr indent="-292100" lvl="0" marL="457200" marR="0" rtl="0" algn="l">
                        <a:lnSpc>
                          <a:spcPct val="100000"/>
                        </a:lnSpc>
                        <a:spcBef>
                          <a:spcPts val="80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Account Executive</a:t>
                      </a:r>
                      <a:endParaRPr sz="1000" u="none" cap="none" strike="noStrike">
                        <a:solidFill>
                          <a:schemeClr val="dk1"/>
                        </a:solidFill>
                        <a:latin typeface="Montserrat"/>
                        <a:ea typeface="Montserrat"/>
                        <a:cs typeface="Montserrat"/>
                        <a:sym typeface="Montserrat"/>
                      </a:endParaRPr>
                    </a:p>
                    <a:p>
                      <a:pPr indent="-292100" lvl="0" marL="457200" marR="0" rtl="0" algn="l">
                        <a:lnSpc>
                          <a:spcPct val="100000"/>
                        </a:lnSpc>
                        <a:spcBef>
                          <a:spcPts val="80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Broker / Advisor</a:t>
                      </a:r>
                      <a:endParaRPr sz="1000" u="none" cap="none" strike="noStrike">
                        <a:solidFill>
                          <a:schemeClr val="dk1"/>
                        </a:solidFill>
                        <a:latin typeface="Montserrat"/>
                        <a:ea typeface="Montserrat"/>
                        <a:cs typeface="Montserrat"/>
                        <a:sym typeface="Montserrat"/>
                      </a:endParaRPr>
                    </a:p>
                  </a:txBody>
                  <a:tcPr marT="35000" marB="35000" marR="69975" marL="69975">
                    <a:lnL cap="flat" cmpd="sng" w="9525">
                      <a:solidFill>
                        <a:srgbClr val="A7A7A7"/>
                      </a:solidFill>
                      <a:prstDash val="solid"/>
                      <a:round/>
                      <a:headEnd len="sm" w="sm" type="none"/>
                      <a:tailEnd len="sm" w="sm" type="none"/>
                    </a:lnL>
                    <a:lnR cap="flat" cmpd="sng" w="9525">
                      <a:solidFill>
                        <a:srgbClr val="A7A7A7"/>
                      </a:solidFill>
                      <a:prstDash val="solid"/>
                      <a:round/>
                      <a:headEnd len="sm" w="sm" type="none"/>
                      <a:tailEnd len="sm" w="sm" type="none"/>
                    </a:lnR>
                    <a:lnT cap="flat" cmpd="sng" w="9525">
                      <a:solidFill>
                        <a:srgbClr val="A7A7A7"/>
                      </a:solidFill>
                      <a:prstDash val="solid"/>
                      <a:round/>
                      <a:headEnd len="sm" w="sm" type="none"/>
                      <a:tailEnd len="sm" w="sm" type="none"/>
                    </a:lnT>
                    <a:lnB cap="flat" cmpd="sng" w="9525">
                      <a:solidFill>
                        <a:srgbClr val="A7A7A7"/>
                      </a:solidFill>
                      <a:prstDash val="solid"/>
                      <a:round/>
                      <a:headEnd len="sm" w="sm" type="none"/>
                      <a:tailEnd len="sm" w="sm" type="none"/>
                    </a:lnB>
                    <a:solidFill>
                      <a:srgbClr val="FFFFFF"/>
                    </a:solidFill>
                  </a:tcPr>
                </a:tc>
                <a:tc>
                  <a:txBody>
                    <a:bodyPr/>
                    <a:lstStyle/>
                    <a:p>
                      <a:pPr indent="0" lvl="0" marL="457200" marR="0" rtl="0" algn="l">
                        <a:lnSpc>
                          <a:spcPct val="100000"/>
                        </a:lnSpc>
                        <a:spcBef>
                          <a:spcPts val="0"/>
                        </a:spcBef>
                        <a:spcAft>
                          <a:spcPts val="0"/>
                        </a:spcAft>
                        <a:buClr>
                          <a:srgbClr val="000000"/>
                        </a:buClr>
                        <a:buSzPts val="1000"/>
                        <a:buFont typeface="Arial"/>
                        <a:buNone/>
                      </a:pPr>
                      <a:r>
                        <a:t/>
                      </a:r>
                      <a:endParaRPr sz="1000" u="none" cap="none" strike="noStrike">
                        <a:latin typeface="Montserrat"/>
                        <a:ea typeface="Montserrat"/>
                        <a:cs typeface="Montserrat"/>
                        <a:sym typeface="Montserrat"/>
                      </a:endParaRPr>
                    </a:p>
                    <a:p>
                      <a:pPr indent="-292100" lvl="0" marL="457200" marR="0" rtl="0" algn="l">
                        <a:lnSpc>
                          <a:spcPct val="100000"/>
                        </a:lnSpc>
                        <a:spcBef>
                          <a:spcPts val="800"/>
                        </a:spcBef>
                        <a:spcAft>
                          <a:spcPts val="0"/>
                        </a:spcAft>
                        <a:buClr>
                          <a:srgbClr val="000000"/>
                        </a:buClr>
                        <a:buSzPts val="1000"/>
                        <a:buFont typeface="Montserrat"/>
                        <a:buChar char="●"/>
                      </a:pPr>
                      <a:r>
                        <a:rPr lang="en" sz="1000" u="none" cap="none" strike="noStrike">
                          <a:latin typeface="Montserrat"/>
                          <a:ea typeface="Montserrat"/>
                          <a:cs typeface="Montserrat"/>
                          <a:sym typeface="Montserrat"/>
                        </a:rPr>
                        <a:t>CEO</a:t>
                      </a:r>
                      <a:endParaRPr sz="1000" u="none" cap="none" strike="noStrike">
                        <a:solidFill>
                          <a:schemeClr val="dk1"/>
                        </a:solidFill>
                        <a:latin typeface="Montserrat"/>
                        <a:ea typeface="Montserrat"/>
                        <a:cs typeface="Montserrat"/>
                        <a:sym typeface="Montserrat"/>
                      </a:endParaRPr>
                    </a:p>
                    <a:p>
                      <a:pPr indent="-292100" lvl="0" marL="457200" marR="0" rtl="0" algn="l">
                        <a:lnSpc>
                          <a:spcPct val="100000"/>
                        </a:lnSpc>
                        <a:spcBef>
                          <a:spcPts val="80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Owner</a:t>
                      </a:r>
                      <a:endParaRPr sz="1000" u="none" cap="none" strike="noStrike">
                        <a:solidFill>
                          <a:schemeClr val="dk1"/>
                        </a:solidFill>
                        <a:latin typeface="Montserrat"/>
                        <a:ea typeface="Montserrat"/>
                        <a:cs typeface="Montserrat"/>
                        <a:sym typeface="Montserrat"/>
                      </a:endParaRPr>
                    </a:p>
                    <a:p>
                      <a:pPr indent="-292100" lvl="0" marL="457200" marR="0" rtl="0" algn="l">
                        <a:lnSpc>
                          <a:spcPct val="100000"/>
                        </a:lnSpc>
                        <a:spcBef>
                          <a:spcPts val="80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Partner</a:t>
                      </a:r>
                      <a:endParaRPr sz="1000" u="none" cap="none" strike="noStrike">
                        <a:solidFill>
                          <a:schemeClr val="dk1"/>
                        </a:solidFill>
                        <a:latin typeface="Montserrat"/>
                        <a:ea typeface="Montserrat"/>
                        <a:cs typeface="Montserrat"/>
                        <a:sym typeface="Montserrat"/>
                      </a:endParaRPr>
                    </a:p>
                    <a:p>
                      <a:pPr indent="-292100" lvl="0" marL="457200" marR="0" rtl="0" algn="l">
                        <a:lnSpc>
                          <a:spcPct val="100000"/>
                        </a:lnSpc>
                        <a:spcBef>
                          <a:spcPts val="80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President</a:t>
                      </a:r>
                      <a:endParaRPr sz="1000" u="none" cap="none" strike="noStrike">
                        <a:solidFill>
                          <a:schemeClr val="dk1"/>
                        </a:solidFill>
                        <a:latin typeface="Montserrat"/>
                        <a:ea typeface="Montserrat"/>
                        <a:cs typeface="Montserrat"/>
                        <a:sym typeface="Montserrat"/>
                      </a:endParaRPr>
                    </a:p>
                    <a:p>
                      <a:pPr indent="-292100" lvl="0" marL="457200" marR="0" rtl="0" algn="l">
                        <a:lnSpc>
                          <a:spcPct val="100000"/>
                        </a:lnSpc>
                        <a:spcBef>
                          <a:spcPts val="80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Vice President, Employee Benefits</a:t>
                      </a:r>
                      <a:endParaRPr sz="1000" u="none" cap="none" strike="noStrike">
                        <a:solidFill>
                          <a:schemeClr val="dk1"/>
                        </a:solidFill>
                        <a:latin typeface="Montserrat"/>
                        <a:ea typeface="Montserrat"/>
                        <a:cs typeface="Montserrat"/>
                        <a:sym typeface="Montserrat"/>
                      </a:endParaRPr>
                    </a:p>
                    <a:p>
                      <a:pPr indent="0" lvl="0" marL="0" marR="0" rtl="0" algn="l">
                        <a:lnSpc>
                          <a:spcPct val="100000"/>
                        </a:lnSpc>
                        <a:spcBef>
                          <a:spcPts val="800"/>
                        </a:spcBef>
                        <a:spcAft>
                          <a:spcPts val="0"/>
                        </a:spcAft>
                        <a:buClr>
                          <a:srgbClr val="000000"/>
                        </a:buClr>
                        <a:buSzPts val="1000"/>
                        <a:buFont typeface="Arial"/>
                        <a:buNone/>
                      </a:pPr>
                      <a:r>
                        <a:t/>
                      </a:r>
                      <a:endParaRPr sz="1000" u="none" cap="none" strike="noStrike">
                        <a:latin typeface="Montserrat"/>
                        <a:ea typeface="Montserrat"/>
                        <a:cs typeface="Montserrat"/>
                        <a:sym typeface="Montserrat"/>
                      </a:endParaRPr>
                    </a:p>
                    <a:p>
                      <a:pPr indent="0" lvl="0" marL="0" marR="0" rtl="0" algn="l">
                        <a:lnSpc>
                          <a:spcPct val="100000"/>
                        </a:lnSpc>
                        <a:spcBef>
                          <a:spcPts val="800"/>
                        </a:spcBef>
                        <a:spcAft>
                          <a:spcPts val="0"/>
                        </a:spcAft>
                        <a:buClr>
                          <a:srgbClr val="000000"/>
                        </a:buClr>
                        <a:buSzPts val="1000"/>
                        <a:buFont typeface="Arial"/>
                        <a:buNone/>
                      </a:pPr>
                      <a:r>
                        <a:t/>
                      </a:r>
                      <a:endParaRPr sz="1000" u="none" cap="none" strike="noStrike">
                        <a:latin typeface="Montserrat"/>
                        <a:ea typeface="Montserrat"/>
                        <a:cs typeface="Montserrat"/>
                        <a:sym typeface="Montserrat"/>
                      </a:endParaRPr>
                    </a:p>
                  </a:txBody>
                  <a:tcPr marT="35000" marB="35000" marR="69975" marL="69975">
                    <a:lnL cap="flat" cmpd="sng" w="9525">
                      <a:solidFill>
                        <a:srgbClr val="A7A7A7"/>
                      </a:solidFill>
                      <a:prstDash val="solid"/>
                      <a:round/>
                      <a:headEnd len="sm" w="sm" type="none"/>
                      <a:tailEnd len="sm" w="sm" type="none"/>
                    </a:lnL>
                    <a:lnR cap="flat" cmpd="sng" w="9525">
                      <a:solidFill>
                        <a:srgbClr val="A7A7A7"/>
                      </a:solidFill>
                      <a:prstDash val="solid"/>
                      <a:round/>
                      <a:headEnd len="sm" w="sm" type="none"/>
                      <a:tailEnd len="sm" w="sm" type="none"/>
                    </a:lnR>
                    <a:lnT cap="flat" cmpd="sng" w="9525">
                      <a:solidFill>
                        <a:srgbClr val="A7A7A7"/>
                      </a:solidFill>
                      <a:prstDash val="solid"/>
                      <a:round/>
                      <a:headEnd len="sm" w="sm" type="none"/>
                      <a:tailEnd len="sm" w="sm" type="none"/>
                    </a:lnT>
                    <a:lnB cap="flat" cmpd="sng" w="9525">
                      <a:solidFill>
                        <a:srgbClr val="A7A7A7"/>
                      </a:solidFill>
                      <a:prstDash val="solid"/>
                      <a:round/>
                      <a:headEnd len="sm" w="sm" type="none"/>
                      <a:tailEnd len="sm" w="sm" type="none"/>
                    </a:lnB>
                    <a:solidFill>
                      <a:srgbClr val="FFFFFF"/>
                    </a:solidFill>
                  </a:tcPr>
                </a:tc>
                <a:tc>
                  <a:txBody>
                    <a:bodyPr/>
                    <a:lstStyle/>
                    <a:p>
                      <a:pPr indent="0" lvl="0" marL="457200" marR="0" rtl="0" algn="l">
                        <a:lnSpc>
                          <a:spcPct val="100000"/>
                        </a:lnSpc>
                        <a:spcBef>
                          <a:spcPts val="0"/>
                        </a:spcBef>
                        <a:spcAft>
                          <a:spcPts val="0"/>
                        </a:spcAft>
                        <a:buClr>
                          <a:srgbClr val="000000"/>
                        </a:buClr>
                        <a:buSzPts val="1000"/>
                        <a:buFont typeface="Arial"/>
                        <a:buNone/>
                      </a:pPr>
                      <a:r>
                        <a:t/>
                      </a:r>
                      <a:endParaRPr sz="1000" u="none" cap="none" strike="noStrike">
                        <a:solidFill>
                          <a:srgbClr val="000000"/>
                        </a:solidFill>
                        <a:latin typeface="Montserrat"/>
                        <a:ea typeface="Montserrat"/>
                        <a:cs typeface="Montserrat"/>
                        <a:sym typeface="Montserrat"/>
                      </a:endParaRPr>
                    </a:p>
                    <a:p>
                      <a:pPr indent="-292100" lvl="0" marL="457200" marR="0" rtl="0" algn="l">
                        <a:lnSpc>
                          <a:spcPct val="100000"/>
                        </a:lnSpc>
                        <a:spcBef>
                          <a:spcPts val="800"/>
                        </a:spcBef>
                        <a:spcAft>
                          <a:spcPts val="0"/>
                        </a:spcAft>
                        <a:buClr>
                          <a:srgbClr val="000000"/>
                        </a:buClr>
                        <a:buSzPts val="1000"/>
                        <a:buFont typeface="Montserrat"/>
                        <a:buChar char="●"/>
                      </a:pPr>
                      <a:r>
                        <a:rPr lang="en" sz="1000" u="none" cap="none" strike="noStrike">
                          <a:latin typeface="Montserrat"/>
                          <a:ea typeface="Montserrat"/>
                          <a:cs typeface="Montserrat"/>
                          <a:sym typeface="Montserrat"/>
                        </a:rPr>
                        <a:t>Account Manager</a:t>
                      </a:r>
                      <a:endParaRPr sz="1000" u="none" cap="none" strike="noStrike">
                        <a:latin typeface="Montserrat"/>
                        <a:ea typeface="Montserrat"/>
                        <a:cs typeface="Montserrat"/>
                        <a:sym typeface="Montserrat"/>
                      </a:endParaRPr>
                    </a:p>
                    <a:p>
                      <a:pPr indent="-292100" lvl="0" marL="457200" marR="0" rtl="0" algn="l">
                        <a:lnSpc>
                          <a:spcPct val="100000"/>
                        </a:lnSpc>
                        <a:spcBef>
                          <a:spcPts val="800"/>
                        </a:spcBef>
                        <a:spcAft>
                          <a:spcPts val="0"/>
                        </a:spcAft>
                        <a:buClr>
                          <a:srgbClr val="000000"/>
                        </a:buClr>
                        <a:buSzPts val="1000"/>
                        <a:buFont typeface="Montserrat"/>
                        <a:buChar char="●"/>
                      </a:pPr>
                      <a:r>
                        <a:rPr lang="en" sz="1000" u="none" cap="none" strike="noStrike">
                          <a:latin typeface="Montserrat"/>
                          <a:ea typeface="Montserrat"/>
                          <a:cs typeface="Montserrat"/>
                          <a:sym typeface="Montserrat"/>
                        </a:rPr>
                        <a:t>Marketing Specialist</a:t>
                      </a:r>
                      <a:endParaRPr sz="1000" u="none" cap="none" strike="noStrike">
                        <a:latin typeface="Montserrat"/>
                        <a:ea typeface="Montserrat"/>
                        <a:cs typeface="Montserrat"/>
                        <a:sym typeface="Montserrat"/>
                      </a:endParaRPr>
                    </a:p>
                    <a:p>
                      <a:pPr indent="0" lvl="0" marL="0" marR="0" rtl="0" algn="l">
                        <a:lnSpc>
                          <a:spcPct val="100000"/>
                        </a:lnSpc>
                        <a:spcBef>
                          <a:spcPts val="800"/>
                        </a:spcBef>
                        <a:spcAft>
                          <a:spcPts val="0"/>
                        </a:spcAft>
                        <a:buClr>
                          <a:srgbClr val="000000"/>
                        </a:buClr>
                        <a:buSzPts val="1000"/>
                        <a:buFont typeface="Arial"/>
                        <a:buNone/>
                      </a:pPr>
                      <a:r>
                        <a:t/>
                      </a:r>
                      <a:endParaRPr sz="1000" u="none" cap="none" strike="noStrike">
                        <a:latin typeface="Montserrat"/>
                        <a:ea typeface="Montserrat"/>
                        <a:cs typeface="Montserrat"/>
                        <a:sym typeface="Montserrat"/>
                      </a:endParaRPr>
                    </a:p>
                    <a:p>
                      <a:pPr indent="0" lvl="0" marL="0" marR="0" rtl="0" algn="l">
                        <a:lnSpc>
                          <a:spcPct val="100000"/>
                        </a:lnSpc>
                        <a:spcBef>
                          <a:spcPts val="800"/>
                        </a:spcBef>
                        <a:spcAft>
                          <a:spcPts val="0"/>
                        </a:spcAft>
                        <a:buClr>
                          <a:srgbClr val="000000"/>
                        </a:buClr>
                        <a:buSzPts val="1000"/>
                        <a:buFont typeface="Arial"/>
                        <a:buNone/>
                      </a:pPr>
                      <a:r>
                        <a:t/>
                      </a:r>
                      <a:endParaRPr sz="1000" u="none" cap="none" strike="noStrike">
                        <a:latin typeface="Montserrat"/>
                        <a:ea typeface="Montserrat"/>
                        <a:cs typeface="Montserrat"/>
                        <a:sym typeface="Montserrat"/>
                      </a:endParaRPr>
                    </a:p>
                    <a:p>
                      <a:pPr indent="0" lvl="0" marL="0" marR="0" rtl="0" algn="l">
                        <a:lnSpc>
                          <a:spcPct val="100000"/>
                        </a:lnSpc>
                        <a:spcBef>
                          <a:spcPts val="800"/>
                        </a:spcBef>
                        <a:spcAft>
                          <a:spcPts val="0"/>
                        </a:spcAft>
                        <a:buClr>
                          <a:srgbClr val="000000"/>
                        </a:buClr>
                        <a:buSzPts val="1000"/>
                        <a:buFont typeface="Arial"/>
                        <a:buNone/>
                      </a:pPr>
                      <a:r>
                        <a:rPr lang="en" sz="1000" u="none" cap="none" strike="noStrike">
                          <a:latin typeface="Montserrat"/>
                          <a:ea typeface="Montserrat"/>
                          <a:cs typeface="Montserrat"/>
                          <a:sym typeface="Montserrat"/>
                        </a:rPr>
                        <a:t>DQ</a:t>
                      </a:r>
                      <a:endParaRPr sz="1000" u="none" cap="none" strike="noStrike">
                        <a:latin typeface="Montserrat"/>
                        <a:ea typeface="Montserrat"/>
                        <a:cs typeface="Montserrat"/>
                        <a:sym typeface="Montserrat"/>
                      </a:endParaRPr>
                    </a:p>
                    <a:p>
                      <a:pPr indent="-292100" lvl="0" marL="457200" marR="0" rtl="0" algn="l">
                        <a:lnSpc>
                          <a:spcPct val="100000"/>
                        </a:lnSpc>
                        <a:spcBef>
                          <a:spcPts val="800"/>
                        </a:spcBef>
                        <a:spcAft>
                          <a:spcPts val="0"/>
                        </a:spcAft>
                        <a:buClr>
                          <a:srgbClr val="000000"/>
                        </a:buClr>
                        <a:buSzPts val="1000"/>
                        <a:buFont typeface="Montserrat"/>
                        <a:buChar char="●"/>
                      </a:pPr>
                      <a:r>
                        <a:rPr lang="en" sz="1000" u="none" cap="none" strike="noStrike">
                          <a:latin typeface="Montserrat"/>
                          <a:ea typeface="Montserrat"/>
                          <a:cs typeface="Montserrat"/>
                          <a:sym typeface="Montserrat"/>
                        </a:rPr>
                        <a:t>Customer Support Specialist</a:t>
                      </a:r>
                      <a:endParaRPr sz="1000" u="none" cap="none" strike="noStrike">
                        <a:latin typeface="Montserrat"/>
                        <a:ea typeface="Montserrat"/>
                        <a:cs typeface="Montserrat"/>
                        <a:sym typeface="Montserrat"/>
                      </a:endParaRPr>
                    </a:p>
                    <a:p>
                      <a:pPr indent="0" lvl="0" marL="0" marR="0" rtl="0" algn="l">
                        <a:lnSpc>
                          <a:spcPct val="100000"/>
                        </a:lnSpc>
                        <a:spcBef>
                          <a:spcPts val="800"/>
                        </a:spcBef>
                        <a:spcAft>
                          <a:spcPts val="0"/>
                        </a:spcAft>
                        <a:buClr>
                          <a:srgbClr val="000000"/>
                        </a:buClr>
                        <a:buSzPts val="1000"/>
                        <a:buFont typeface="Arial"/>
                        <a:buNone/>
                      </a:pPr>
                      <a:r>
                        <a:t/>
                      </a:r>
                      <a:endParaRPr sz="1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5000" marB="35000" marR="69975" marL="69975">
                    <a:lnL cap="flat" cmpd="sng" w="9525">
                      <a:solidFill>
                        <a:srgbClr val="A7A7A7"/>
                      </a:solidFill>
                      <a:prstDash val="solid"/>
                      <a:round/>
                      <a:headEnd len="sm" w="sm" type="none"/>
                      <a:tailEnd len="sm" w="sm" type="none"/>
                    </a:lnL>
                    <a:lnR cap="flat" cmpd="sng" w="9525">
                      <a:solidFill>
                        <a:srgbClr val="A7A7A7"/>
                      </a:solidFill>
                      <a:prstDash val="solid"/>
                      <a:round/>
                      <a:headEnd len="sm" w="sm" type="none"/>
                      <a:tailEnd len="sm" w="sm" type="none"/>
                    </a:lnR>
                    <a:lnT cap="flat" cmpd="sng" w="9525">
                      <a:solidFill>
                        <a:srgbClr val="A7A7A7"/>
                      </a:solidFill>
                      <a:prstDash val="solid"/>
                      <a:round/>
                      <a:headEnd len="sm" w="sm" type="none"/>
                      <a:tailEnd len="sm" w="sm" type="none"/>
                    </a:lnT>
                    <a:lnB cap="flat" cmpd="sng" w="9525">
                      <a:solidFill>
                        <a:srgbClr val="A7A7A7"/>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217f599636a_0_73"/>
          <p:cNvSpPr txBox="1"/>
          <p:nvPr>
            <p:ph idx="4294967295" type="title"/>
          </p:nvPr>
        </p:nvSpPr>
        <p:spPr>
          <a:xfrm>
            <a:off x="228600" y="302525"/>
            <a:ext cx="81960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lang="en">
                <a:solidFill>
                  <a:schemeClr val="accent5"/>
                </a:solidFill>
              </a:rPr>
              <a:t>Finding the Right Contact Information</a:t>
            </a:r>
            <a:endParaRPr b="0">
              <a:solidFill>
                <a:schemeClr val="accent5"/>
              </a:solidFill>
              <a:latin typeface="Montserrat"/>
              <a:ea typeface="Montserrat"/>
              <a:cs typeface="Montserrat"/>
              <a:sym typeface="Montserrat"/>
            </a:endParaRPr>
          </a:p>
        </p:txBody>
      </p:sp>
      <p:sp>
        <p:nvSpPr>
          <p:cNvPr id="208" name="Google Shape;208;g217f599636a_0_73"/>
          <p:cNvSpPr txBox="1"/>
          <p:nvPr/>
        </p:nvSpPr>
        <p:spPr>
          <a:xfrm>
            <a:off x="568600" y="1313675"/>
            <a:ext cx="7779000" cy="20181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graphicFrame>
        <p:nvGraphicFramePr>
          <p:cNvPr id="209" name="Google Shape;209;g217f599636a_0_73"/>
          <p:cNvGraphicFramePr/>
          <p:nvPr/>
        </p:nvGraphicFramePr>
        <p:xfrm>
          <a:off x="435204" y="1166439"/>
          <a:ext cx="3000000" cy="3000000"/>
        </p:xfrm>
        <a:graphic>
          <a:graphicData uri="http://schemas.openxmlformats.org/drawingml/2006/table">
            <a:tbl>
              <a:tblPr bandRow="1" firstRow="1">
                <a:noFill/>
                <a:tableStyleId>{12610DCF-4312-4739-B57A-6E07D5B72750}</a:tableStyleId>
              </a:tblPr>
              <a:tblGrid>
                <a:gridCol w="3996050"/>
                <a:gridCol w="3916350"/>
              </a:tblGrid>
              <a:tr h="415725">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Contact Sources</a:t>
                      </a:r>
                      <a:endParaRPr sz="1200" u="none" cap="none" strike="noStrike">
                        <a:latin typeface="Montserrat"/>
                        <a:ea typeface="Montserrat"/>
                        <a:cs typeface="Montserrat"/>
                        <a:sym typeface="Montserrat"/>
                      </a:endParaRPr>
                    </a:p>
                  </a:txBody>
                  <a:tcPr marT="128000" marB="35000" marR="69975" marL="69975">
                    <a:lnB cap="flat" cmpd="sng" w="9525">
                      <a:solidFill>
                        <a:srgbClr val="A7A7A7"/>
                      </a:solidFill>
                      <a:prstDash val="solid"/>
                      <a:round/>
                      <a:headEnd len="sm" w="sm" type="none"/>
                      <a:tailEnd len="sm" w="sm" type="none"/>
                    </a:lnB>
                    <a:solidFill>
                      <a:srgbClr val="19293E"/>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Contact Info Sources</a:t>
                      </a:r>
                      <a:endParaRPr sz="1200" u="none" cap="none" strike="noStrike">
                        <a:latin typeface="Montserrat"/>
                        <a:ea typeface="Montserrat"/>
                        <a:cs typeface="Montserrat"/>
                        <a:sym typeface="Montserrat"/>
                      </a:endParaRPr>
                    </a:p>
                  </a:txBody>
                  <a:tcPr marT="128000" marB="35000" marR="69975" marL="69975">
                    <a:lnB cap="flat" cmpd="sng" w="9525">
                      <a:solidFill>
                        <a:srgbClr val="A7A7A7"/>
                      </a:solidFill>
                      <a:prstDash val="solid"/>
                      <a:round/>
                      <a:headEnd len="sm" w="sm" type="none"/>
                      <a:tailEnd len="sm" w="sm" type="none"/>
                    </a:lnB>
                    <a:solidFill>
                      <a:srgbClr val="19293E"/>
                    </a:solidFill>
                  </a:tcPr>
                </a:tc>
              </a:tr>
              <a:tr h="289640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p>
                      <a:pPr indent="-292100" lvl="0" marL="457200" marR="0" rtl="0" algn="l">
                        <a:lnSpc>
                          <a:spcPct val="100000"/>
                        </a:lnSpc>
                        <a:spcBef>
                          <a:spcPts val="800"/>
                        </a:spcBef>
                        <a:spcAft>
                          <a:spcPts val="0"/>
                        </a:spcAft>
                        <a:buClr>
                          <a:srgbClr val="000000"/>
                        </a:buClr>
                        <a:buSzPts val="1000"/>
                        <a:buFont typeface="Montserrat"/>
                        <a:buChar char="●"/>
                      </a:pPr>
                      <a:r>
                        <a:rPr lang="en" sz="1000" u="none" cap="none" strike="noStrike">
                          <a:latin typeface="Montserrat"/>
                          <a:ea typeface="Montserrat"/>
                          <a:cs typeface="Montserrat"/>
                          <a:sym typeface="Montserrat"/>
                        </a:rPr>
                        <a:t>LinkedIn</a:t>
                      </a:r>
                      <a:endParaRPr sz="1000" u="none" cap="none" strike="noStrike">
                        <a:latin typeface="Montserrat"/>
                        <a:ea typeface="Montserrat"/>
                        <a:cs typeface="Montserrat"/>
                        <a:sym typeface="Montserrat"/>
                      </a:endParaRPr>
                    </a:p>
                    <a:p>
                      <a:pPr indent="-292100" lvl="0" marL="457200" marR="0" rtl="0" algn="l">
                        <a:lnSpc>
                          <a:spcPct val="100000"/>
                        </a:lnSpc>
                        <a:spcBef>
                          <a:spcPts val="800"/>
                        </a:spcBef>
                        <a:spcAft>
                          <a:spcPts val="0"/>
                        </a:spcAft>
                        <a:buClr>
                          <a:srgbClr val="000000"/>
                        </a:buClr>
                        <a:buSzPts val="1000"/>
                        <a:buFont typeface="Montserrat"/>
                        <a:buChar char="●"/>
                      </a:pPr>
                      <a:r>
                        <a:rPr lang="en" sz="1000" u="none" cap="none" strike="noStrike">
                          <a:latin typeface="Montserrat"/>
                          <a:ea typeface="Montserrat"/>
                          <a:cs typeface="Montserrat"/>
                          <a:sym typeface="Montserrat"/>
                        </a:rPr>
                        <a:t>LinkedIn Sales Navigator Searches </a:t>
                      </a:r>
                      <a:endParaRPr sz="1000" u="none" cap="none" strike="noStrike">
                        <a:latin typeface="Montserrat"/>
                        <a:ea typeface="Montserrat"/>
                        <a:cs typeface="Montserrat"/>
                        <a:sym typeface="Montserrat"/>
                      </a:endParaRPr>
                    </a:p>
                    <a:p>
                      <a:pPr indent="-292100" lvl="0" marL="457200" marR="0" rtl="0" algn="l">
                        <a:lnSpc>
                          <a:spcPct val="100000"/>
                        </a:lnSpc>
                        <a:spcBef>
                          <a:spcPts val="800"/>
                        </a:spcBef>
                        <a:spcAft>
                          <a:spcPts val="0"/>
                        </a:spcAft>
                        <a:buClr>
                          <a:srgbClr val="000000"/>
                        </a:buClr>
                        <a:buSzPts val="1000"/>
                        <a:buFont typeface="Montserrat"/>
                        <a:buChar char="●"/>
                      </a:pPr>
                      <a:r>
                        <a:rPr lang="en" sz="1000" u="none" cap="none" strike="noStrike">
                          <a:latin typeface="Montserrat"/>
                          <a:ea typeface="Montserrat"/>
                          <a:cs typeface="Montserrat"/>
                          <a:sym typeface="Montserrat"/>
                        </a:rPr>
                        <a:t>LinkedIn Groups</a:t>
                      </a:r>
                      <a:endParaRPr sz="1000" u="none" cap="none" strike="noStrike">
                        <a:latin typeface="Montserrat"/>
                        <a:ea typeface="Montserrat"/>
                        <a:cs typeface="Montserrat"/>
                        <a:sym typeface="Montserrat"/>
                      </a:endParaRPr>
                    </a:p>
                    <a:p>
                      <a:pPr indent="-292100" lvl="0" marL="457200" marR="0" rtl="0" algn="l">
                        <a:lnSpc>
                          <a:spcPct val="100000"/>
                        </a:lnSpc>
                        <a:spcBef>
                          <a:spcPts val="800"/>
                        </a:spcBef>
                        <a:spcAft>
                          <a:spcPts val="0"/>
                        </a:spcAft>
                        <a:buClr>
                          <a:srgbClr val="000000"/>
                        </a:buClr>
                        <a:buSzPts val="1000"/>
                        <a:buFont typeface="Montserrat"/>
                        <a:buChar char="●"/>
                      </a:pPr>
                      <a:r>
                        <a:rPr lang="en" sz="1000" u="none" cap="none" strike="noStrike">
                          <a:latin typeface="Montserrat"/>
                          <a:ea typeface="Montserrat"/>
                          <a:cs typeface="Montserrat"/>
                          <a:sym typeface="Montserrat"/>
                        </a:rPr>
                        <a:t>Trade Groups / Associations</a:t>
                      </a:r>
                      <a:endParaRPr sz="1000" u="none" cap="none" strike="noStrike">
                        <a:latin typeface="Montserrat"/>
                        <a:ea typeface="Montserrat"/>
                        <a:cs typeface="Montserrat"/>
                        <a:sym typeface="Montserrat"/>
                      </a:endParaRPr>
                    </a:p>
                    <a:p>
                      <a:pPr indent="-292100" lvl="0" marL="457200" marR="0" rtl="0" algn="l">
                        <a:lnSpc>
                          <a:spcPct val="100000"/>
                        </a:lnSpc>
                        <a:spcBef>
                          <a:spcPts val="800"/>
                        </a:spcBef>
                        <a:spcAft>
                          <a:spcPts val="0"/>
                        </a:spcAft>
                        <a:buClr>
                          <a:srgbClr val="000000"/>
                        </a:buClr>
                        <a:buSzPts val="1000"/>
                        <a:buFont typeface="Montserrat"/>
                        <a:buChar char="●"/>
                      </a:pPr>
                      <a:r>
                        <a:rPr lang="en" sz="1000" u="none" cap="none" strike="noStrike">
                          <a:latin typeface="Montserrat"/>
                          <a:ea typeface="Montserrat"/>
                          <a:cs typeface="Montserrat"/>
                          <a:sym typeface="Montserrat"/>
                        </a:rPr>
                        <a:t>BenefitsPRO Magazine</a:t>
                      </a:r>
                      <a:endParaRPr sz="1000" u="none" cap="none" strike="noStrike">
                        <a:latin typeface="Montserrat"/>
                        <a:ea typeface="Montserrat"/>
                        <a:cs typeface="Montserrat"/>
                        <a:sym typeface="Montserrat"/>
                      </a:endParaRPr>
                    </a:p>
                    <a:p>
                      <a:pPr indent="0" lvl="0" marL="914400" marR="0" rtl="0" algn="l">
                        <a:lnSpc>
                          <a:spcPct val="100000"/>
                        </a:lnSpc>
                        <a:spcBef>
                          <a:spcPts val="800"/>
                        </a:spcBef>
                        <a:spcAft>
                          <a:spcPts val="0"/>
                        </a:spcAft>
                        <a:buClr>
                          <a:srgbClr val="000000"/>
                        </a:buClr>
                        <a:buSzPts val="1000"/>
                        <a:buFont typeface="Arial"/>
                        <a:buNone/>
                      </a:pPr>
                      <a:r>
                        <a:t/>
                      </a:r>
                      <a:endParaRPr sz="1000" u="none" cap="none" strike="noStrike">
                        <a:solidFill>
                          <a:srgbClr val="000000"/>
                        </a:solidFill>
                        <a:latin typeface="Montserrat"/>
                        <a:ea typeface="Montserrat"/>
                        <a:cs typeface="Montserrat"/>
                        <a:sym typeface="Montserrat"/>
                      </a:endParaRPr>
                    </a:p>
                  </a:txBody>
                  <a:tcPr marT="35000" marB="35000" marR="69975" marL="69975">
                    <a:lnL cap="flat" cmpd="sng" w="9525">
                      <a:solidFill>
                        <a:srgbClr val="A7A7A7"/>
                      </a:solidFill>
                      <a:prstDash val="solid"/>
                      <a:round/>
                      <a:headEnd len="sm" w="sm" type="none"/>
                      <a:tailEnd len="sm" w="sm" type="none"/>
                    </a:lnL>
                    <a:lnR cap="flat" cmpd="sng" w="9525">
                      <a:solidFill>
                        <a:srgbClr val="A7A7A7"/>
                      </a:solidFill>
                      <a:prstDash val="solid"/>
                      <a:round/>
                      <a:headEnd len="sm" w="sm" type="none"/>
                      <a:tailEnd len="sm" w="sm" type="none"/>
                    </a:lnR>
                    <a:lnT cap="flat" cmpd="sng" w="9525">
                      <a:solidFill>
                        <a:srgbClr val="A7A7A7"/>
                      </a:solidFill>
                      <a:prstDash val="solid"/>
                      <a:round/>
                      <a:headEnd len="sm" w="sm" type="none"/>
                      <a:tailEnd len="sm" w="sm" type="none"/>
                    </a:lnT>
                    <a:lnB cap="flat" cmpd="sng" w="9525">
                      <a:solidFill>
                        <a:srgbClr val="A7A7A7"/>
                      </a:solidFill>
                      <a:prstDash val="solid"/>
                      <a:round/>
                      <a:headEnd len="sm" w="sm" type="none"/>
                      <a:tailEnd len="sm" w="sm" type="none"/>
                    </a:lnB>
                    <a:solidFill>
                      <a:srgbClr val="FFFFFF"/>
                    </a:solidFill>
                  </a:tcPr>
                </a:tc>
                <a:tc>
                  <a:txBody>
                    <a:bodyPr/>
                    <a:lstStyle/>
                    <a:p>
                      <a:pPr indent="0" lvl="0" marL="457200" marR="0" rtl="0" algn="l">
                        <a:lnSpc>
                          <a:spcPct val="100000"/>
                        </a:lnSpc>
                        <a:spcBef>
                          <a:spcPts val="0"/>
                        </a:spcBef>
                        <a:spcAft>
                          <a:spcPts val="0"/>
                        </a:spcAft>
                        <a:buClr>
                          <a:srgbClr val="000000"/>
                        </a:buClr>
                        <a:buSzPts val="1000"/>
                        <a:buFont typeface="Arial"/>
                        <a:buNone/>
                      </a:pPr>
                      <a:r>
                        <a:t/>
                      </a:r>
                      <a:endParaRPr sz="1000" u="none" cap="none" strike="noStrike">
                        <a:latin typeface="Montserrat"/>
                        <a:ea typeface="Montserrat"/>
                        <a:cs typeface="Montserrat"/>
                        <a:sym typeface="Montserrat"/>
                      </a:endParaRPr>
                    </a:p>
                    <a:p>
                      <a:pPr indent="-292100" lvl="0" marL="457200" marR="0" rtl="0" algn="l">
                        <a:lnSpc>
                          <a:spcPct val="100000"/>
                        </a:lnSpc>
                        <a:spcBef>
                          <a:spcPts val="80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ZoomInfo (by geography, industry, etc.)</a:t>
                      </a:r>
                      <a:endParaRPr sz="1000" u="none" cap="none" strike="noStrike">
                        <a:solidFill>
                          <a:schemeClr val="dk1"/>
                        </a:solidFill>
                        <a:latin typeface="Montserrat"/>
                        <a:ea typeface="Montserrat"/>
                        <a:cs typeface="Montserrat"/>
                        <a:sym typeface="Montserrat"/>
                      </a:endParaRPr>
                    </a:p>
                    <a:p>
                      <a:pPr indent="-292100" lvl="0" marL="457200" marR="0" rtl="0" algn="l">
                        <a:lnSpc>
                          <a:spcPct val="100000"/>
                        </a:lnSpc>
                        <a:spcBef>
                          <a:spcPts val="80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Broker’s website</a:t>
                      </a:r>
                      <a:endParaRPr sz="1000" u="none" cap="none" strike="noStrike">
                        <a:solidFill>
                          <a:schemeClr val="dk1"/>
                        </a:solidFill>
                        <a:latin typeface="Montserrat"/>
                        <a:ea typeface="Montserrat"/>
                        <a:cs typeface="Montserrat"/>
                        <a:sym typeface="Montserrat"/>
                      </a:endParaRPr>
                    </a:p>
                    <a:p>
                      <a:pPr indent="-292100" lvl="0" marL="457200" marR="0" rtl="0" algn="l">
                        <a:lnSpc>
                          <a:spcPct val="100000"/>
                        </a:lnSpc>
                        <a:spcBef>
                          <a:spcPts val="800"/>
                        </a:spcBef>
                        <a:spcAft>
                          <a:spcPts val="0"/>
                        </a:spcAft>
                        <a:buClr>
                          <a:schemeClr val="dk1"/>
                        </a:buClr>
                        <a:buSzPts val="1000"/>
                        <a:buFont typeface="Montserrat"/>
                        <a:buChar char="●"/>
                      </a:pPr>
                      <a:r>
                        <a:rPr lang="en" sz="1000" u="none" cap="none" strike="noStrike">
                          <a:solidFill>
                            <a:schemeClr val="dk1"/>
                          </a:solidFill>
                          <a:latin typeface="Montserrat"/>
                          <a:ea typeface="Montserrat"/>
                          <a:cs typeface="Montserrat"/>
                          <a:sym typeface="Montserrat"/>
                        </a:rPr>
                        <a:t>LinkedIn</a:t>
                      </a:r>
                      <a:endParaRPr sz="1000" u="none" cap="none" strike="noStrike">
                        <a:solidFill>
                          <a:schemeClr val="dk1"/>
                        </a:solidFill>
                        <a:latin typeface="Montserrat"/>
                        <a:ea typeface="Montserrat"/>
                        <a:cs typeface="Montserrat"/>
                        <a:sym typeface="Montserrat"/>
                      </a:endParaRPr>
                    </a:p>
                    <a:p>
                      <a:pPr indent="0" lvl="0" marL="0" marR="0" rtl="0" algn="l">
                        <a:lnSpc>
                          <a:spcPct val="100000"/>
                        </a:lnSpc>
                        <a:spcBef>
                          <a:spcPts val="800"/>
                        </a:spcBef>
                        <a:spcAft>
                          <a:spcPts val="0"/>
                        </a:spcAft>
                        <a:buClr>
                          <a:srgbClr val="000000"/>
                        </a:buClr>
                        <a:buSzPts val="1000"/>
                        <a:buFont typeface="Arial"/>
                        <a:buNone/>
                      </a:pPr>
                      <a:r>
                        <a:t/>
                      </a:r>
                      <a:endParaRPr sz="1000" u="none" cap="none" strike="noStrike">
                        <a:latin typeface="Montserrat"/>
                        <a:ea typeface="Montserrat"/>
                        <a:cs typeface="Montserrat"/>
                        <a:sym typeface="Montserrat"/>
                      </a:endParaRPr>
                    </a:p>
                  </a:txBody>
                  <a:tcPr marT="35000" marB="35000" marR="69975" marL="69975">
                    <a:lnL cap="flat" cmpd="sng" w="9525">
                      <a:solidFill>
                        <a:srgbClr val="A7A7A7"/>
                      </a:solidFill>
                      <a:prstDash val="solid"/>
                      <a:round/>
                      <a:headEnd len="sm" w="sm" type="none"/>
                      <a:tailEnd len="sm" w="sm" type="none"/>
                    </a:lnL>
                    <a:lnR cap="flat" cmpd="sng" w="9525">
                      <a:solidFill>
                        <a:srgbClr val="A7A7A7"/>
                      </a:solidFill>
                      <a:prstDash val="solid"/>
                      <a:round/>
                      <a:headEnd len="sm" w="sm" type="none"/>
                      <a:tailEnd len="sm" w="sm" type="none"/>
                    </a:lnR>
                    <a:lnT cap="flat" cmpd="sng" w="9525">
                      <a:solidFill>
                        <a:srgbClr val="A7A7A7"/>
                      </a:solidFill>
                      <a:prstDash val="solid"/>
                      <a:round/>
                      <a:headEnd len="sm" w="sm" type="none"/>
                      <a:tailEnd len="sm" w="sm" type="none"/>
                    </a:lnT>
                    <a:lnB cap="flat" cmpd="sng" w="9525">
                      <a:solidFill>
                        <a:srgbClr val="A7A7A7"/>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17f599636a_0_79"/>
          <p:cNvSpPr txBox="1"/>
          <p:nvPr>
            <p:ph idx="4294967295" type="title"/>
          </p:nvPr>
        </p:nvSpPr>
        <p:spPr>
          <a:xfrm>
            <a:off x="700650" y="2161300"/>
            <a:ext cx="7755600" cy="845400"/>
          </a:xfrm>
          <a:prstGeom prst="rect">
            <a:avLst/>
          </a:prstGeom>
          <a:noFill/>
          <a:ln>
            <a:noFill/>
          </a:ln>
        </p:spPr>
        <p:txBody>
          <a:bodyPr anchorCtr="0" anchor="ctr" bIns="91400" lIns="91400" spcFirstLastPara="1" rIns="91400" wrap="square" tIns="91400">
            <a:noAutofit/>
          </a:bodyPr>
          <a:lstStyle/>
          <a:p>
            <a:pPr indent="0" lvl="0" marL="0" rtl="0" algn="ctr">
              <a:lnSpc>
                <a:spcPct val="100000"/>
              </a:lnSpc>
              <a:spcBef>
                <a:spcPts val="0"/>
              </a:spcBef>
              <a:spcAft>
                <a:spcPts val="0"/>
              </a:spcAft>
              <a:buClr>
                <a:schemeClr val="dk1"/>
              </a:buClr>
              <a:buSzPts val="1100"/>
              <a:buFont typeface="Arial"/>
              <a:buNone/>
            </a:pPr>
            <a:r>
              <a:rPr lang="en" sz="2400">
                <a:solidFill>
                  <a:srgbClr val="FFFFFF"/>
                </a:solidFill>
                <a:latin typeface="Montserrat Light"/>
                <a:ea typeface="Montserrat Light"/>
                <a:cs typeface="Montserrat Light"/>
                <a:sym typeface="Montserrat Light"/>
              </a:rPr>
              <a:t>Prospecting Playbook</a:t>
            </a:r>
            <a:endParaRPr sz="2400">
              <a:solidFill>
                <a:srgbClr val="FFFFFF"/>
              </a:solidFill>
              <a:latin typeface="Montserrat Light"/>
              <a:ea typeface="Montserrat Light"/>
              <a:cs typeface="Montserrat Light"/>
              <a:sym typeface="Montserrat Light"/>
            </a:endParaRPr>
          </a:p>
          <a:p>
            <a:pPr indent="0" lvl="0" marL="0" rtl="0" algn="ctr">
              <a:lnSpc>
                <a:spcPct val="100000"/>
              </a:lnSpc>
              <a:spcBef>
                <a:spcPts val="0"/>
              </a:spcBef>
              <a:spcAft>
                <a:spcPts val="0"/>
              </a:spcAft>
              <a:buClr>
                <a:srgbClr val="DEE9F4"/>
              </a:buClr>
              <a:buSzPts val="2000"/>
              <a:buFont typeface="Montserrat"/>
              <a:buNone/>
            </a:pPr>
            <a:r>
              <a:rPr lang="en">
                <a:solidFill>
                  <a:srgbClr val="FFFFFF"/>
                </a:solidFill>
                <a:latin typeface="Montserrat Light"/>
                <a:ea typeface="Montserrat Light"/>
                <a:cs typeface="Montserrat Light"/>
                <a:sym typeface="Montserrat Light"/>
              </a:rPr>
              <a:t> Touch Plan</a:t>
            </a:r>
            <a:endParaRPr>
              <a:solidFill>
                <a:srgbClr val="FFFFFF"/>
              </a:solidFill>
              <a:latin typeface="Montserrat Light"/>
              <a:ea typeface="Montserrat Light"/>
              <a:cs typeface="Montserrat Light"/>
              <a:sym typeface="Montserrat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17f599636a_0_83"/>
          <p:cNvSpPr txBox="1"/>
          <p:nvPr>
            <p:ph idx="1" type="body"/>
          </p:nvPr>
        </p:nvSpPr>
        <p:spPr>
          <a:xfrm>
            <a:off x="304125" y="1056175"/>
            <a:ext cx="7732500" cy="3570300"/>
          </a:xfrm>
          <a:prstGeom prst="rect">
            <a:avLst/>
          </a:prstGeom>
          <a:noFill/>
          <a:ln>
            <a:noFill/>
          </a:ln>
        </p:spPr>
        <p:txBody>
          <a:bodyPr anchorCtr="0" anchor="ctr" bIns="0" lIns="14400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Montserrat"/>
                <a:ea typeface="Montserrat"/>
                <a:cs typeface="Montserrat"/>
                <a:sym typeface="Montserrat"/>
              </a:rPr>
              <a:t>Touch Plan: </a:t>
            </a:r>
            <a:endParaRPr b="1" i="0" sz="1600" u="none" cap="none" strike="noStrike">
              <a:solidFill>
                <a:schemeClr val="dk1"/>
              </a:solidFill>
              <a:latin typeface="Montserrat"/>
              <a:ea typeface="Montserrat"/>
              <a:cs typeface="Montserrat"/>
              <a:sym typeface="Montserrat"/>
            </a:endParaRPr>
          </a:p>
          <a:p>
            <a:pPr indent="-311150" lvl="0" marL="457200" marR="0" rtl="0" algn="l">
              <a:lnSpc>
                <a:spcPct val="100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Maintain </a:t>
            </a:r>
            <a:r>
              <a:rPr lang="en" sz="1300">
                <a:solidFill>
                  <a:schemeClr val="lt1"/>
                </a:solidFill>
                <a:latin typeface="Montserrat"/>
                <a:ea typeface="Montserrat"/>
                <a:cs typeface="Montserrat"/>
                <a:sym typeface="Montserrat"/>
              </a:rPr>
              <a:t>5</a:t>
            </a:r>
            <a:r>
              <a:rPr b="0" i="0" lang="en" sz="1300" u="none" cap="none" strike="noStrike">
                <a:solidFill>
                  <a:schemeClr val="lt1"/>
                </a:solidFill>
                <a:latin typeface="Montserrat"/>
                <a:ea typeface="Montserrat"/>
                <a:cs typeface="Montserrat"/>
                <a:sym typeface="Montserrat"/>
              </a:rPr>
              <a:t>0 daily leads touched</a:t>
            </a:r>
            <a:endParaRPr b="0" i="0" sz="1300" u="none" cap="none" strike="noStrike">
              <a:solidFill>
                <a:schemeClr val="lt1"/>
              </a:solidFill>
              <a:latin typeface="Montserrat"/>
              <a:ea typeface="Montserrat"/>
              <a:cs typeface="Montserrat"/>
              <a:sym typeface="Montserrat"/>
            </a:endParaRPr>
          </a:p>
          <a:p>
            <a:pPr indent="-311150" lvl="0" marL="457200" marR="0" rtl="0" algn="l">
              <a:lnSpc>
                <a:spcPct val="100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Follow touch plan below</a:t>
            </a:r>
            <a:endParaRPr b="0" i="0" sz="1300" u="none" cap="none" strike="noStrike">
              <a:solidFill>
                <a:schemeClr val="lt1"/>
              </a:solidFill>
              <a:latin typeface="Montserrat"/>
              <a:ea typeface="Montserrat"/>
              <a:cs typeface="Montserrat"/>
              <a:sym typeface="Montserrat"/>
            </a:endParaRPr>
          </a:p>
          <a:p>
            <a:pPr indent="-311150" lvl="1" marL="914400" marR="0" rtl="0" algn="l">
              <a:lnSpc>
                <a:spcPct val="100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1x daily for 10 days</a:t>
            </a:r>
            <a:endParaRPr b="0" i="0" sz="1300" u="none" cap="none" strike="noStrike">
              <a:solidFill>
                <a:schemeClr val="lt1"/>
              </a:solidFill>
              <a:latin typeface="Montserrat"/>
              <a:ea typeface="Montserrat"/>
              <a:cs typeface="Montserrat"/>
              <a:sym typeface="Montserrat"/>
            </a:endParaRPr>
          </a:p>
          <a:p>
            <a:pPr indent="-311150" lvl="1" marL="914400" marR="0" rtl="0" algn="l">
              <a:lnSpc>
                <a:spcPct val="100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Then move to 1x per week for 4 weeks</a:t>
            </a:r>
            <a:endParaRPr b="0" i="0" sz="1300" u="none" cap="none" strike="noStrike">
              <a:solidFill>
                <a:schemeClr val="lt1"/>
              </a:solidFill>
              <a:latin typeface="Montserrat"/>
              <a:ea typeface="Montserrat"/>
              <a:cs typeface="Montserrat"/>
              <a:sym typeface="Montserrat"/>
            </a:endParaRPr>
          </a:p>
          <a:p>
            <a:pPr indent="-311150" lvl="1" marL="914400" marR="0" rtl="0" algn="l">
              <a:lnSpc>
                <a:spcPct val="100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Then move to 1x per month for 3 months</a:t>
            </a:r>
            <a:endParaRPr b="0" i="0" sz="1300" u="none" cap="none" strike="noStrike">
              <a:solidFill>
                <a:schemeClr val="lt1"/>
              </a:solidFill>
              <a:latin typeface="Montserrat"/>
              <a:ea typeface="Montserrat"/>
              <a:cs typeface="Montserrat"/>
              <a:sym typeface="Montserrat"/>
            </a:endParaRPr>
          </a:p>
          <a:p>
            <a:pPr indent="-311150" lvl="1" marL="914400" marR="0" rtl="0" algn="l">
              <a:lnSpc>
                <a:spcPct val="100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Then move to 1x per quarter forever, re-start after 6 months</a:t>
            </a:r>
            <a:endParaRPr b="0" i="0" sz="1300" u="none" cap="none" strike="noStrike">
              <a:solidFill>
                <a:schemeClr val="lt1"/>
              </a:solidFill>
              <a:latin typeface="Montserrat"/>
              <a:ea typeface="Montserrat"/>
              <a:cs typeface="Montserrat"/>
              <a:sym typeface="Montserrat"/>
            </a:endParaRPr>
          </a:p>
          <a:p>
            <a:pPr indent="-311150" lvl="0" marL="457200" marR="0" rtl="0" algn="l">
              <a:lnSpc>
                <a:spcPct val="100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Goal: Get to yes (meeting), no (DQ’d), or revisit (when?) as fast as you can</a:t>
            </a:r>
            <a:endParaRPr b="0" i="0" sz="1300" u="none" cap="none" strike="noStrike">
              <a:solidFill>
                <a:schemeClr val="lt1"/>
              </a:solidFill>
              <a:latin typeface="Montserrat"/>
              <a:ea typeface="Montserrat"/>
              <a:cs typeface="Montserrat"/>
              <a:sym typeface="Montserrat"/>
            </a:endParaRPr>
          </a:p>
          <a:p>
            <a:pPr indent="-311150" lvl="0" marL="457200" marR="0" rtl="0" algn="l">
              <a:lnSpc>
                <a:spcPct val="100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Consistently filter out Leads List as </a:t>
            </a:r>
            <a:r>
              <a:rPr lang="en" sz="1300">
                <a:solidFill>
                  <a:schemeClr val="lt1"/>
                </a:solidFill>
                <a:latin typeface="Montserrat"/>
                <a:ea typeface="Montserrat"/>
                <a:cs typeface="Montserrat"/>
                <a:sym typeface="Montserrat"/>
              </a:rPr>
              <a:t>they</a:t>
            </a:r>
            <a:r>
              <a:rPr b="0" i="0" lang="en" sz="1300" u="none" cap="none" strike="noStrike">
                <a:solidFill>
                  <a:schemeClr val="lt1"/>
                </a:solidFill>
                <a:latin typeface="Montserrat"/>
                <a:ea typeface="Montserrat"/>
                <a:cs typeface="Montserrat"/>
                <a:sym typeface="Montserrat"/>
              </a:rPr>
              <a:t> change status to DQ or Connected </a:t>
            </a:r>
            <a:br>
              <a:rPr b="0" i="0" lang="en" sz="1300" u="none" cap="none" strike="noStrike">
                <a:solidFill>
                  <a:schemeClr val="lt1"/>
                </a:solidFill>
                <a:latin typeface="Montserrat"/>
                <a:ea typeface="Montserrat"/>
                <a:cs typeface="Montserrat"/>
                <a:sym typeface="Montserrat"/>
              </a:rPr>
            </a:br>
            <a:endParaRPr b="0" i="0" sz="16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Montserrat"/>
                <a:ea typeface="Montserrat"/>
                <a:cs typeface="Montserrat"/>
                <a:sym typeface="Montserrat"/>
              </a:rPr>
              <a:t>Tips:</a:t>
            </a:r>
            <a:endParaRPr b="1" i="0" sz="1600" u="none" cap="none" strike="noStrike">
              <a:solidFill>
                <a:schemeClr val="dk1"/>
              </a:solidFill>
              <a:latin typeface="Montserrat"/>
              <a:ea typeface="Montserrat"/>
              <a:cs typeface="Montserrat"/>
              <a:sym typeface="Montserrat"/>
            </a:endParaRPr>
          </a:p>
          <a:p>
            <a:pPr indent="-311150" lvl="0" marL="457200" marR="0" rtl="0" algn="l">
              <a:lnSpc>
                <a:spcPct val="100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Be sure to follow consistent prospecting cadence among target accounts as outlined in slides</a:t>
            </a:r>
            <a:endParaRPr b="0" i="0" sz="1300" u="none" cap="none" strike="noStrike">
              <a:solidFill>
                <a:schemeClr val="lt1"/>
              </a:solidFill>
              <a:latin typeface="Montserrat"/>
              <a:ea typeface="Montserrat"/>
              <a:cs typeface="Montserrat"/>
              <a:sym typeface="Montserrat"/>
            </a:endParaRPr>
          </a:p>
          <a:p>
            <a:pPr indent="-311150" lvl="0" marL="457200" marR="0" rtl="0" algn="l">
              <a:lnSpc>
                <a:spcPct val="100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Work a full day every day (except vacay days)</a:t>
            </a:r>
            <a:endParaRPr b="0" i="0" sz="1300" u="none" cap="none" strike="noStrike">
              <a:solidFill>
                <a:schemeClr val="lt1"/>
              </a:solidFill>
              <a:latin typeface="Montserrat"/>
              <a:ea typeface="Montserrat"/>
              <a:cs typeface="Montserrat"/>
              <a:sym typeface="Montserrat"/>
            </a:endParaRPr>
          </a:p>
          <a:p>
            <a:pPr indent="-311150" lvl="0" marL="457200" marR="0" rtl="0" algn="l">
              <a:lnSpc>
                <a:spcPct val="100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Put call and email blocks on your calendar EVERY DAY</a:t>
            </a:r>
            <a:endParaRPr b="0" i="0" sz="1300" u="none" cap="none" strike="noStrike">
              <a:solidFill>
                <a:schemeClr val="lt1"/>
              </a:solidFill>
              <a:latin typeface="Montserrat"/>
              <a:ea typeface="Montserrat"/>
              <a:cs typeface="Montserrat"/>
              <a:sym typeface="Montserrat"/>
            </a:endParaRPr>
          </a:p>
          <a:p>
            <a:pPr indent="-311150" lvl="0" marL="457200" marR="0" rtl="0" algn="l">
              <a:lnSpc>
                <a:spcPct val="100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Beyond calling out, consistently be prospecting for 5-10 new leads a week to be adding to the system</a:t>
            </a:r>
            <a:endParaRPr b="0" i="0" sz="1300" u="none" cap="none" strike="noStrike">
              <a:solidFill>
                <a:schemeClr val="lt1"/>
              </a:solidFill>
              <a:latin typeface="Montserrat"/>
              <a:ea typeface="Montserrat"/>
              <a:cs typeface="Montserrat"/>
              <a:sym typeface="Montserrat"/>
            </a:endParaRPr>
          </a:p>
        </p:txBody>
      </p:sp>
      <p:sp>
        <p:nvSpPr>
          <p:cNvPr id="220" name="Google Shape;220;g217f599636a_0_83"/>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b="0" lang="en">
                <a:solidFill>
                  <a:schemeClr val="accent5"/>
                </a:solidFill>
                <a:latin typeface="Montserrat"/>
                <a:ea typeface="Montserrat"/>
                <a:cs typeface="Montserrat"/>
                <a:sym typeface="Montserrat"/>
              </a:rPr>
              <a:t>Prospecting </a:t>
            </a:r>
            <a:r>
              <a:rPr lang="en">
                <a:solidFill>
                  <a:schemeClr val="accent5"/>
                </a:solidFill>
              </a:rPr>
              <a:t>Touch Plan</a:t>
            </a:r>
            <a:endParaRPr b="0">
              <a:solidFill>
                <a:schemeClr val="accent5"/>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217f599636a_0_88"/>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b="0" lang="en">
                <a:solidFill>
                  <a:schemeClr val="accent5"/>
                </a:solidFill>
                <a:latin typeface="Montserrat"/>
                <a:ea typeface="Montserrat"/>
                <a:cs typeface="Montserrat"/>
                <a:sym typeface="Montserrat"/>
              </a:rPr>
              <a:t>Prospecting </a:t>
            </a:r>
            <a:r>
              <a:rPr lang="en">
                <a:solidFill>
                  <a:schemeClr val="accent5"/>
                </a:solidFill>
              </a:rPr>
              <a:t>Touch Plan </a:t>
            </a:r>
            <a:endParaRPr b="0">
              <a:solidFill>
                <a:schemeClr val="accent5"/>
              </a:solidFill>
              <a:latin typeface="Montserrat"/>
              <a:ea typeface="Montserrat"/>
              <a:cs typeface="Montserrat"/>
              <a:sym typeface="Montserrat"/>
            </a:endParaRPr>
          </a:p>
        </p:txBody>
      </p:sp>
      <p:graphicFrame>
        <p:nvGraphicFramePr>
          <p:cNvPr id="226" name="Google Shape;226;g217f599636a_0_88"/>
          <p:cNvGraphicFramePr/>
          <p:nvPr/>
        </p:nvGraphicFramePr>
        <p:xfrm>
          <a:off x="308404" y="1201814"/>
          <a:ext cx="3000000" cy="3000000"/>
        </p:xfrm>
        <a:graphic>
          <a:graphicData uri="http://schemas.openxmlformats.org/drawingml/2006/table">
            <a:tbl>
              <a:tblPr bandRow="1" firstRow="1">
                <a:noFill/>
                <a:tableStyleId>{12610DCF-4312-4739-B57A-6E07D5B72750}</a:tableStyleId>
              </a:tblPr>
              <a:tblGrid>
                <a:gridCol w="1659400"/>
                <a:gridCol w="1788450"/>
                <a:gridCol w="1752450"/>
                <a:gridCol w="1752450"/>
                <a:gridCol w="1574475"/>
              </a:tblGrid>
              <a:tr h="415725">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Day 1</a:t>
                      </a:r>
                      <a:endParaRPr sz="1200" u="none" cap="none" strike="noStrike">
                        <a:latin typeface="Montserrat"/>
                        <a:ea typeface="Montserrat"/>
                        <a:cs typeface="Montserrat"/>
                        <a:sym typeface="Montserrat"/>
                      </a:endParaRPr>
                    </a:p>
                  </a:txBody>
                  <a:tcPr marT="128000" marB="35000" marR="69975" marL="69975">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Day 2</a:t>
                      </a:r>
                      <a:endParaRPr sz="1200" u="none" cap="none" strike="noStrike">
                        <a:latin typeface="Montserrat"/>
                        <a:ea typeface="Montserrat"/>
                        <a:cs typeface="Montserrat"/>
                        <a:sym typeface="Montserrat"/>
                      </a:endParaRPr>
                    </a:p>
                  </a:txBody>
                  <a:tcPr marT="128000" marB="35000" marR="69975" marL="69975">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Day 3</a:t>
                      </a:r>
                      <a:endParaRPr sz="1200" u="none" cap="none" strike="noStrike">
                        <a:latin typeface="Montserrat"/>
                        <a:ea typeface="Montserrat"/>
                        <a:cs typeface="Montserrat"/>
                        <a:sym typeface="Montserrat"/>
                      </a:endParaRPr>
                    </a:p>
                  </a:txBody>
                  <a:tcPr marT="128000" marB="35000" marR="69975" marL="69975">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Day 4</a:t>
                      </a:r>
                      <a:endParaRPr sz="1200" u="none" cap="none" strike="noStrike">
                        <a:latin typeface="Montserrat"/>
                        <a:ea typeface="Montserrat"/>
                        <a:cs typeface="Montserrat"/>
                        <a:sym typeface="Montserrat"/>
                      </a:endParaRPr>
                    </a:p>
                  </a:txBody>
                  <a:tcPr marT="128000" marB="35000" marR="69975" marL="69975">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Day 5 </a:t>
                      </a:r>
                      <a:endParaRPr sz="1200" u="none" cap="none" strike="noStrike">
                        <a:latin typeface="Montserrat"/>
                        <a:ea typeface="Montserrat"/>
                        <a:cs typeface="Montserrat"/>
                        <a:sym typeface="Montserrat"/>
                      </a:endParaRPr>
                    </a:p>
                  </a:txBody>
                  <a:tcPr marT="128000" marB="35000" marR="69975" marL="69975">
                    <a:lnB cap="flat" cmpd="sng" w="9525">
                      <a:solidFill>
                        <a:schemeClr val="dk2"/>
                      </a:solidFill>
                      <a:prstDash val="solid"/>
                      <a:round/>
                      <a:headEnd len="sm" w="sm" type="none"/>
                      <a:tailEnd len="sm" w="sm" type="none"/>
                    </a:lnB>
                    <a:solidFill>
                      <a:schemeClr val="lt1"/>
                    </a:solidFill>
                  </a:tcPr>
                </a:tc>
              </a:tr>
              <a:tr h="2896400">
                <a:tc>
                  <a:txBody>
                    <a:bodyPr/>
                    <a:lstStyle/>
                    <a:p>
                      <a:pPr indent="0" lvl="0" marL="0" marR="0" rtl="0" algn="l">
                        <a:lnSpc>
                          <a:spcPct val="115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Montserrat"/>
                        <a:ea typeface="Montserrat"/>
                        <a:cs typeface="Montserrat"/>
                        <a:sym typeface="Montserrat"/>
                      </a:endParaRPr>
                    </a:p>
                    <a:p>
                      <a:pPr indent="-304800" lvl="0" marL="457200" marR="0" rtl="0" algn="l">
                        <a:lnSpc>
                          <a:spcPct val="100000"/>
                        </a:lnSpc>
                        <a:spcBef>
                          <a:spcPts val="0"/>
                        </a:spcBef>
                        <a:spcAft>
                          <a:spcPts val="0"/>
                        </a:spcAft>
                        <a:buClr>
                          <a:schemeClr val="dk1"/>
                        </a:buClr>
                        <a:buSzPts val="1200"/>
                        <a:buFont typeface="Montserrat"/>
                        <a:buChar char="●"/>
                      </a:pPr>
                      <a:r>
                        <a:rPr lang="en" sz="1200" u="none" cap="none" strike="noStrike">
                          <a:solidFill>
                            <a:schemeClr val="dk1"/>
                          </a:solidFill>
                          <a:latin typeface="Montserrat"/>
                          <a:ea typeface="Montserrat"/>
                          <a:cs typeface="Montserrat"/>
                          <a:sym typeface="Montserrat"/>
                        </a:rPr>
                        <a:t>Google them, confirm job &amp; title</a:t>
                      </a:r>
                      <a:endParaRPr sz="1200" u="none" cap="none" strike="noStrike">
                        <a:solidFill>
                          <a:schemeClr val="dk1"/>
                        </a:solidFill>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Montserrat"/>
                        <a:ea typeface="Montserrat"/>
                        <a:cs typeface="Montserrat"/>
                        <a:sym typeface="Montserrat"/>
                      </a:endParaRPr>
                    </a:p>
                    <a:p>
                      <a:pPr indent="-304800" lvl="0" marL="457200" marR="0" rtl="0" algn="l">
                        <a:lnSpc>
                          <a:spcPct val="100000"/>
                        </a:lnSpc>
                        <a:spcBef>
                          <a:spcPts val="0"/>
                        </a:spcBef>
                        <a:spcAft>
                          <a:spcPts val="0"/>
                        </a:spcAft>
                        <a:buClr>
                          <a:schemeClr val="dk1"/>
                        </a:buClr>
                        <a:buSzPts val="1200"/>
                        <a:buFont typeface="Montserrat"/>
                        <a:buChar char="●"/>
                      </a:pPr>
                      <a:r>
                        <a:rPr lang="en" sz="1200" u="none" cap="none" strike="noStrike">
                          <a:solidFill>
                            <a:schemeClr val="dk1"/>
                          </a:solidFill>
                          <a:latin typeface="Montserrat"/>
                          <a:ea typeface="Montserrat"/>
                          <a:cs typeface="Montserrat"/>
                          <a:sym typeface="Montserrat"/>
                        </a:rPr>
                        <a:t>Call 1, no VM</a:t>
                      </a:r>
                      <a:endParaRPr sz="12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000"/>
                        <a:buFont typeface="Calibri"/>
                        <a:buNone/>
                      </a:pPr>
                      <a:r>
                        <a:t/>
                      </a:r>
                      <a:endParaRPr sz="1200" u="none" cap="none" strike="noStrike">
                        <a:latin typeface="Montserrat"/>
                        <a:ea typeface="Montserrat"/>
                        <a:cs typeface="Montserrat"/>
                        <a:sym typeface="Montserrat"/>
                      </a:endParaRPr>
                    </a:p>
                  </a:txBody>
                  <a:tcPr marT="35000" marB="35000" marR="69975" marL="699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FFFF"/>
                    </a:solidFill>
                  </a:tcPr>
                </a:tc>
                <a:tc>
                  <a:txBody>
                    <a:bodyPr/>
                    <a:lstStyle/>
                    <a:p>
                      <a:pPr indent="0" lvl="0" marL="457200" marR="0" rtl="0" algn="l">
                        <a:lnSpc>
                          <a:spcPct val="115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lang="en" sz="1200" u="none" cap="none" strike="noStrike">
                          <a:latin typeface="Montserrat"/>
                          <a:ea typeface="Montserrat"/>
                          <a:cs typeface="Montserrat"/>
                          <a:sym typeface="Montserrat"/>
                        </a:rPr>
                        <a:t>Call 2, no VM</a:t>
                      </a:r>
                      <a:endParaRPr sz="1200" u="none" cap="none" strike="noStrike">
                        <a:latin typeface="Montserrat"/>
                        <a:ea typeface="Montserrat"/>
                        <a:cs typeface="Montserrat"/>
                        <a:sym typeface="Montserrat"/>
                      </a:endParaRPr>
                    </a:p>
                  </a:txBody>
                  <a:tcPr marT="35000" marB="35000" marR="69975" marL="699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br>
                        <a:rPr lang="en" sz="1200" u="none" cap="none" strike="noStrike">
                          <a:solidFill>
                            <a:schemeClr val="dk1"/>
                          </a:solidFill>
                          <a:latin typeface="Montserrat"/>
                          <a:ea typeface="Montserrat"/>
                          <a:cs typeface="Montserrat"/>
                          <a:sym typeface="Montserrat"/>
                        </a:rPr>
                      </a:br>
                      <a:endParaRPr sz="1200" u="none" cap="none" strike="noStrike">
                        <a:solidFill>
                          <a:schemeClr val="dk1"/>
                        </a:solidFill>
                        <a:latin typeface="Montserrat"/>
                        <a:ea typeface="Montserrat"/>
                        <a:cs typeface="Montserrat"/>
                        <a:sym typeface="Montserrat"/>
                      </a:endParaRPr>
                    </a:p>
                    <a:p>
                      <a:pPr indent="-304800" lvl="0" marL="457200" marR="0" rtl="0" algn="l">
                        <a:lnSpc>
                          <a:spcPct val="100000"/>
                        </a:lnSpc>
                        <a:spcBef>
                          <a:spcPts val="0"/>
                        </a:spcBef>
                        <a:spcAft>
                          <a:spcPts val="0"/>
                        </a:spcAft>
                        <a:buClr>
                          <a:schemeClr val="dk1"/>
                        </a:buClr>
                        <a:buSzPts val="1200"/>
                        <a:buFont typeface="Montserrat"/>
                        <a:buChar char="●"/>
                      </a:pPr>
                      <a:r>
                        <a:rPr lang="en" sz="1200" u="none" cap="none" strike="noStrike">
                          <a:solidFill>
                            <a:schemeClr val="dk1"/>
                          </a:solidFill>
                          <a:latin typeface="Montserrat"/>
                          <a:ea typeface="Montserrat"/>
                          <a:cs typeface="Montserrat"/>
                          <a:sym typeface="Montserrat"/>
                        </a:rPr>
                        <a:t>Call 3, leave VM</a:t>
                      </a:r>
                      <a:endParaRPr sz="1200" u="none" cap="none" strike="noStrike">
                        <a:solidFill>
                          <a:schemeClr val="dk1"/>
                        </a:solidFill>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Montserrat"/>
                        <a:ea typeface="Montserrat"/>
                        <a:cs typeface="Montserrat"/>
                        <a:sym typeface="Montserrat"/>
                      </a:endParaRPr>
                    </a:p>
                    <a:p>
                      <a:pPr indent="-304800" lvl="0" marL="457200" marR="0" rtl="0" algn="l">
                        <a:lnSpc>
                          <a:spcPct val="115000"/>
                        </a:lnSpc>
                        <a:spcBef>
                          <a:spcPts val="0"/>
                        </a:spcBef>
                        <a:spcAft>
                          <a:spcPts val="0"/>
                        </a:spcAft>
                        <a:buClr>
                          <a:schemeClr val="dk1"/>
                        </a:buClr>
                        <a:buSzPts val="1200"/>
                        <a:buFont typeface="Montserrat"/>
                        <a:buChar char="●"/>
                      </a:pPr>
                      <a:r>
                        <a:rPr lang="en" sz="1200" u="none" cap="none" strike="noStrike">
                          <a:solidFill>
                            <a:schemeClr val="dk1"/>
                          </a:solidFill>
                          <a:latin typeface="Montserrat"/>
                          <a:ea typeface="Montserrat"/>
                          <a:cs typeface="Montserrat"/>
                          <a:sym typeface="Montserrat"/>
                        </a:rPr>
                        <a:t>Confirm the number you’re using gets to them</a:t>
                      </a:r>
                      <a:endParaRPr sz="1200" u="none" cap="none" strike="noStrike">
                        <a:solidFill>
                          <a:schemeClr val="dk1"/>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1200"/>
                        <a:buFont typeface="Arial"/>
                        <a:buNone/>
                      </a:pPr>
                      <a:r>
                        <a:t/>
                      </a:r>
                      <a:endParaRPr sz="1200" u="none" cap="none" strike="noStrike">
                        <a:solidFill>
                          <a:schemeClr val="dk1"/>
                        </a:solidFill>
                        <a:latin typeface="Montserrat"/>
                        <a:ea typeface="Montserrat"/>
                        <a:cs typeface="Montserrat"/>
                        <a:sym typeface="Montserrat"/>
                      </a:endParaRPr>
                    </a:p>
                    <a:p>
                      <a:pPr indent="-304800" lvl="0" marL="457200" marR="0" rtl="0" algn="l">
                        <a:lnSpc>
                          <a:spcPct val="115000"/>
                        </a:lnSpc>
                        <a:spcBef>
                          <a:spcPts val="0"/>
                        </a:spcBef>
                        <a:spcAft>
                          <a:spcPts val="0"/>
                        </a:spcAft>
                        <a:buClr>
                          <a:schemeClr val="dk1"/>
                        </a:buClr>
                        <a:buSzPts val="1200"/>
                        <a:buFont typeface="Montserrat"/>
                        <a:buChar char="●"/>
                      </a:pPr>
                      <a:r>
                        <a:rPr lang="en" sz="1200" u="none" cap="none" strike="noStrike">
                          <a:solidFill>
                            <a:schemeClr val="dk1"/>
                          </a:solidFill>
                          <a:latin typeface="Montserrat"/>
                          <a:ea typeface="Montserrat"/>
                          <a:cs typeface="Montserrat"/>
                          <a:sym typeface="Montserrat"/>
                        </a:rPr>
                        <a:t>Use ZoomInfo or other to solidify contact info</a:t>
                      </a:r>
                      <a:endParaRPr sz="1200" u="none" cap="none" strike="noStrike">
                        <a:solidFill>
                          <a:schemeClr val="dk1"/>
                        </a:solidFill>
                        <a:latin typeface="Montserrat"/>
                        <a:ea typeface="Montserrat"/>
                        <a:cs typeface="Montserrat"/>
                        <a:sym typeface="Montserrat"/>
                      </a:endParaRPr>
                    </a:p>
                  </a:txBody>
                  <a:tcPr marT="35000" marB="35000" marR="69975" marL="699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FFFF"/>
                    </a:solidFill>
                  </a:tcPr>
                </a:tc>
                <a:tc>
                  <a:txBody>
                    <a:bodyPr/>
                    <a:lstStyle/>
                    <a:p>
                      <a:pPr indent="0" lvl="0" marL="45720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Montserrat"/>
                        <a:ea typeface="Montserrat"/>
                        <a:cs typeface="Montserrat"/>
                        <a:sym typeface="Montserrat"/>
                      </a:endParaRPr>
                    </a:p>
                    <a:p>
                      <a:pPr indent="-304800" lvl="0" marL="457200" marR="0" rtl="0" algn="l">
                        <a:lnSpc>
                          <a:spcPct val="100000"/>
                        </a:lnSpc>
                        <a:spcBef>
                          <a:spcPts val="0"/>
                        </a:spcBef>
                        <a:spcAft>
                          <a:spcPts val="0"/>
                        </a:spcAft>
                        <a:buClr>
                          <a:schemeClr val="dk1"/>
                        </a:buClr>
                        <a:buSzPts val="1200"/>
                        <a:buFont typeface="Montserrat"/>
                        <a:buChar char="●"/>
                      </a:pPr>
                      <a:r>
                        <a:rPr lang="en" sz="1200" u="none" cap="none" strike="noStrike">
                          <a:solidFill>
                            <a:schemeClr val="dk1"/>
                          </a:solidFill>
                          <a:latin typeface="Montserrat"/>
                          <a:ea typeface="Montserrat"/>
                          <a:cs typeface="Montserrat"/>
                          <a:sym typeface="Montserrat"/>
                        </a:rPr>
                        <a:t>Ask the receptionist</a:t>
                      </a:r>
                      <a:endParaRPr sz="1200" u="none" cap="none" strike="noStrike">
                        <a:solidFill>
                          <a:schemeClr val="dk1"/>
                        </a:solidFill>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Montserrat"/>
                        <a:ea typeface="Montserrat"/>
                        <a:cs typeface="Montserrat"/>
                        <a:sym typeface="Montserrat"/>
                      </a:endParaRPr>
                    </a:p>
                    <a:p>
                      <a:pPr indent="-304800" lvl="0" marL="457200" marR="0" rtl="0" algn="l">
                        <a:lnSpc>
                          <a:spcPct val="100000"/>
                        </a:lnSpc>
                        <a:spcBef>
                          <a:spcPts val="0"/>
                        </a:spcBef>
                        <a:spcAft>
                          <a:spcPts val="0"/>
                        </a:spcAft>
                        <a:buClr>
                          <a:schemeClr val="dk1"/>
                        </a:buClr>
                        <a:buSzPts val="1200"/>
                        <a:buFont typeface="Montserrat"/>
                        <a:buChar char="●"/>
                      </a:pPr>
                      <a:r>
                        <a:rPr lang="en" sz="1200" u="none" cap="none" strike="noStrike">
                          <a:solidFill>
                            <a:schemeClr val="dk1"/>
                          </a:solidFill>
                          <a:latin typeface="Montserrat"/>
                          <a:ea typeface="Montserrat"/>
                          <a:cs typeface="Montserrat"/>
                          <a:sym typeface="Montserrat"/>
                        </a:rPr>
                        <a:t>Email 1 (template)</a:t>
                      </a:r>
                      <a:endParaRPr sz="1200" u="none" cap="none" strike="noStrike">
                        <a:solidFill>
                          <a:schemeClr val="dk1"/>
                        </a:solidFill>
                        <a:latin typeface="Montserrat"/>
                        <a:ea typeface="Montserrat"/>
                        <a:cs typeface="Montserrat"/>
                        <a:sym typeface="Montserrat"/>
                      </a:endParaRPr>
                    </a:p>
                  </a:txBody>
                  <a:tcPr marT="35000" marB="35000" marR="69975" marL="699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FFFF"/>
                    </a:solidFill>
                  </a:tcPr>
                </a:tc>
                <a:tc>
                  <a:txBody>
                    <a:bodyPr/>
                    <a:lstStyle/>
                    <a:p>
                      <a:pPr indent="0" lvl="0" marL="457200" marR="0" rtl="0" algn="l">
                        <a:lnSpc>
                          <a:spcPct val="115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lang="en" sz="1200" u="none" cap="none" strike="noStrike">
                          <a:latin typeface="Montserrat"/>
                          <a:ea typeface="Montserrat"/>
                          <a:cs typeface="Montserrat"/>
                          <a:sym typeface="Montserrat"/>
                        </a:rPr>
                        <a:t>LinkedIn connect</a:t>
                      </a:r>
                      <a:endParaRPr sz="1200" u="none" cap="none" strike="noStrike">
                        <a:latin typeface="Montserrat"/>
                        <a:ea typeface="Montserrat"/>
                        <a:cs typeface="Montserrat"/>
                        <a:sym typeface="Montserrat"/>
                      </a:endParaRPr>
                    </a:p>
                    <a:p>
                      <a:pPr indent="0" lvl="0" marL="914400" marR="0" rtl="0" algn="l">
                        <a:lnSpc>
                          <a:spcPct val="115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lang="en" sz="1200" u="none" cap="none" strike="noStrike">
                          <a:latin typeface="Montserrat"/>
                          <a:ea typeface="Montserrat"/>
                          <a:cs typeface="Montserrat"/>
                          <a:sym typeface="Montserrat"/>
                        </a:rPr>
                        <a:t>Prospect someone else in the account (keep on the side for now)</a:t>
                      </a:r>
                      <a:br>
                        <a:rPr lang="en" sz="1200" u="none" cap="none" strike="noStrike">
                          <a:latin typeface="Montserrat"/>
                          <a:ea typeface="Montserrat"/>
                          <a:cs typeface="Montserrat"/>
                          <a:sym typeface="Montserrat"/>
                        </a:rPr>
                      </a:br>
                      <a:endParaRPr sz="1200" u="none" cap="none" strike="noStrike">
                        <a:latin typeface="Montserrat"/>
                        <a:ea typeface="Montserrat"/>
                        <a:cs typeface="Montserrat"/>
                        <a:sym typeface="Montserrat"/>
                      </a:endParaRPr>
                    </a:p>
                  </a:txBody>
                  <a:tcPr marT="35000" marB="35000" marR="69975" marL="699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17f599636a_0_93"/>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b="0" lang="en">
                <a:solidFill>
                  <a:schemeClr val="accent5"/>
                </a:solidFill>
                <a:latin typeface="Montserrat"/>
                <a:ea typeface="Montserrat"/>
                <a:cs typeface="Montserrat"/>
                <a:sym typeface="Montserrat"/>
              </a:rPr>
              <a:t>Prospecting </a:t>
            </a:r>
            <a:r>
              <a:rPr lang="en">
                <a:solidFill>
                  <a:schemeClr val="accent5"/>
                </a:solidFill>
              </a:rPr>
              <a:t>Touch Plan </a:t>
            </a:r>
            <a:endParaRPr b="0">
              <a:solidFill>
                <a:schemeClr val="accent5"/>
              </a:solidFill>
              <a:latin typeface="Montserrat"/>
              <a:ea typeface="Montserrat"/>
              <a:cs typeface="Montserrat"/>
              <a:sym typeface="Montserrat"/>
            </a:endParaRPr>
          </a:p>
        </p:txBody>
      </p:sp>
      <p:graphicFrame>
        <p:nvGraphicFramePr>
          <p:cNvPr id="232" name="Google Shape;232;g217f599636a_0_93"/>
          <p:cNvGraphicFramePr/>
          <p:nvPr/>
        </p:nvGraphicFramePr>
        <p:xfrm>
          <a:off x="308404" y="1201814"/>
          <a:ext cx="3000000" cy="3000000"/>
        </p:xfrm>
        <a:graphic>
          <a:graphicData uri="http://schemas.openxmlformats.org/drawingml/2006/table">
            <a:tbl>
              <a:tblPr bandRow="1" firstRow="1">
                <a:noFill/>
                <a:tableStyleId>{12610DCF-4312-4739-B57A-6E07D5B72750}</a:tableStyleId>
              </a:tblPr>
              <a:tblGrid>
                <a:gridCol w="1694750"/>
                <a:gridCol w="1826575"/>
                <a:gridCol w="1789800"/>
                <a:gridCol w="1608025"/>
                <a:gridCol w="1608025"/>
              </a:tblGrid>
              <a:tr h="415725">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Day 6</a:t>
                      </a:r>
                      <a:endParaRPr sz="1200" u="none" cap="none" strike="noStrike">
                        <a:latin typeface="Montserrat"/>
                        <a:ea typeface="Montserrat"/>
                        <a:cs typeface="Montserrat"/>
                        <a:sym typeface="Montserrat"/>
                      </a:endParaRPr>
                    </a:p>
                  </a:txBody>
                  <a:tcPr marT="128000" marB="35000" marR="69975" marL="69975">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Day 7</a:t>
                      </a:r>
                      <a:endParaRPr sz="1200" u="none" cap="none" strike="noStrike">
                        <a:latin typeface="Montserrat"/>
                        <a:ea typeface="Montserrat"/>
                        <a:cs typeface="Montserrat"/>
                        <a:sym typeface="Montserrat"/>
                      </a:endParaRPr>
                    </a:p>
                  </a:txBody>
                  <a:tcPr marT="128000" marB="35000" marR="69975" marL="69975">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Day 8</a:t>
                      </a:r>
                      <a:endParaRPr sz="1200" u="none" cap="none" strike="noStrike">
                        <a:latin typeface="Montserrat"/>
                        <a:ea typeface="Montserrat"/>
                        <a:cs typeface="Montserrat"/>
                        <a:sym typeface="Montserrat"/>
                      </a:endParaRPr>
                    </a:p>
                  </a:txBody>
                  <a:tcPr marT="128000" marB="35000" marR="69975" marL="69975">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Day 9</a:t>
                      </a:r>
                      <a:endParaRPr sz="1200" u="none" cap="none" strike="noStrike">
                        <a:latin typeface="Montserrat"/>
                        <a:ea typeface="Montserrat"/>
                        <a:cs typeface="Montserrat"/>
                        <a:sym typeface="Montserrat"/>
                      </a:endParaRPr>
                    </a:p>
                  </a:txBody>
                  <a:tcPr marT="128000" marB="35000" marR="69975" marL="69975">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Day 10 </a:t>
                      </a:r>
                      <a:endParaRPr sz="1200" u="none" cap="none" strike="noStrike">
                        <a:latin typeface="Montserrat"/>
                        <a:ea typeface="Montserrat"/>
                        <a:cs typeface="Montserrat"/>
                        <a:sym typeface="Montserrat"/>
                      </a:endParaRPr>
                    </a:p>
                  </a:txBody>
                  <a:tcPr marT="128000" marB="35000" marR="69975" marL="69975">
                    <a:lnB cap="flat" cmpd="sng" w="9525">
                      <a:solidFill>
                        <a:schemeClr val="dk2"/>
                      </a:solidFill>
                      <a:prstDash val="solid"/>
                      <a:round/>
                      <a:headEnd len="sm" w="sm" type="none"/>
                      <a:tailEnd len="sm" w="sm" type="none"/>
                    </a:lnB>
                    <a:solidFill>
                      <a:schemeClr val="lt1"/>
                    </a:solidFill>
                  </a:tcPr>
                </a:tc>
              </a:tr>
              <a:tr h="2896400">
                <a:tc>
                  <a:txBody>
                    <a:bodyPr/>
                    <a:lstStyle/>
                    <a:p>
                      <a:pPr indent="0" lvl="0" marL="0" marR="0" rtl="0" algn="l">
                        <a:lnSpc>
                          <a:spcPct val="115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p>
                      <a:pPr indent="-304800" lvl="0" marL="457200" marR="0" rtl="0" algn="l">
                        <a:lnSpc>
                          <a:spcPct val="100000"/>
                        </a:lnSpc>
                        <a:spcBef>
                          <a:spcPts val="0"/>
                        </a:spcBef>
                        <a:spcAft>
                          <a:spcPts val="0"/>
                        </a:spcAft>
                        <a:buClr>
                          <a:srgbClr val="000000"/>
                        </a:buClr>
                        <a:buSzPts val="1200"/>
                        <a:buFont typeface="Montserrat"/>
                        <a:buChar char="●"/>
                      </a:pPr>
                      <a:r>
                        <a:rPr lang="en" sz="1200" u="none" cap="none" strike="noStrike">
                          <a:solidFill>
                            <a:schemeClr val="dk1"/>
                          </a:solidFill>
                          <a:latin typeface="Montserrat"/>
                          <a:ea typeface="Montserrat"/>
                          <a:cs typeface="Montserrat"/>
                          <a:sym typeface="Montserrat"/>
                        </a:rPr>
                        <a:t>Call 4, leave 2nd VM </a:t>
                      </a:r>
                      <a:endParaRPr sz="1200" u="none" cap="none" strike="noStrike">
                        <a:solidFill>
                          <a:schemeClr val="dk1"/>
                        </a:solidFill>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1200"/>
                        <a:buFont typeface="Arial"/>
                        <a:buNone/>
                      </a:pPr>
                      <a:r>
                        <a:t/>
                      </a:r>
                      <a:endParaRPr b="1" sz="1200" u="none" cap="none" strike="noStrike">
                        <a:solidFill>
                          <a:schemeClr val="dk1"/>
                        </a:solidFill>
                        <a:latin typeface="Montserrat"/>
                        <a:ea typeface="Montserrat"/>
                        <a:cs typeface="Montserrat"/>
                        <a:sym typeface="Montserrat"/>
                      </a:endParaRPr>
                    </a:p>
                    <a:p>
                      <a:pPr indent="-304800" lvl="0" marL="457200" marR="0" rtl="0" algn="l">
                        <a:lnSpc>
                          <a:spcPct val="100000"/>
                        </a:lnSpc>
                        <a:spcBef>
                          <a:spcPts val="0"/>
                        </a:spcBef>
                        <a:spcAft>
                          <a:spcPts val="0"/>
                        </a:spcAft>
                        <a:buClr>
                          <a:srgbClr val="000000"/>
                        </a:buClr>
                        <a:buSzPts val="1200"/>
                        <a:buFont typeface="Montserrat"/>
                        <a:buChar char="●"/>
                      </a:pPr>
                      <a:r>
                        <a:rPr b="1" lang="en" sz="1200" u="none" cap="none" strike="noStrike">
                          <a:solidFill>
                            <a:schemeClr val="dk1"/>
                          </a:solidFill>
                          <a:latin typeface="Montserrat"/>
                          <a:ea typeface="Montserrat"/>
                          <a:cs typeface="Montserrat"/>
                          <a:sym typeface="Montserrat"/>
                        </a:rPr>
                        <a:t>OR</a:t>
                      </a:r>
                      <a:r>
                        <a:rPr lang="en" sz="1200" u="none" cap="none" strike="noStrike">
                          <a:solidFill>
                            <a:schemeClr val="dk1"/>
                          </a:solidFill>
                          <a:latin typeface="Montserrat"/>
                          <a:ea typeface="Montserrat"/>
                          <a:cs typeface="Montserrat"/>
                          <a:sym typeface="Montserrat"/>
                        </a:rPr>
                        <a:t> if they accept LI (LinkedIn) Connection Request</a:t>
                      </a:r>
                      <a:r>
                        <a:rPr lang="en" sz="1200">
                          <a:solidFill>
                            <a:schemeClr val="dk1"/>
                          </a:solidFill>
                          <a:latin typeface="Montserrat"/>
                          <a:ea typeface="Montserrat"/>
                          <a:cs typeface="Montserrat"/>
                          <a:sym typeface="Montserrat"/>
                        </a:rPr>
                        <a:t>) </a:t>
                      </a:r>
                      <a:r>
                        <a:rPr lang="en" sz="1200" u="none" cap="none" strike="noStrike">
                          <a:solidFill>
                            <a:schemeClr val="dk1"/>
                          </a:solidFill>
                          <a:latin typeface="Montserrat"/>
                          <a:ea typeface="Montserrat"/>
                          <a:cs typeface="Montserrat"/>
                          <a:sym typeface="Montserrat"/>
                        </a:rPr>
                        <a:t>send LI Direct Message</a:t>
                      </a:r>
                      <a:endParaRPr sz="12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000"/>
                        <a:buFont typeface="Calibri"/>
                        <a:buNone/>
                      </a:pPr>
                      <a:r>
                        <a:t/>
                      </a:r>
                      <a:endParaRPr sz="800" u="none" cap="none" strike="noStrike">
                        <a:latin typeface="Montserrat"/>
                        <a:ea typeface="Montserrat"/>
                        <a:cs typeface="Montserrat"/>
                        <a:sym typeface="Montserrat"/>
                      </a:endParaRPr>
                    </a:p>
                  </a:txBody>
                  <a:tcPr marT="35000" marB="35000" marR="69975" marL="699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FFFF"/>
                    </a:solidFill>
                  </a:tcPr>
                </a:tc>
                <a:tc>
                  <a:txBody>
                    <a:bodyPr/>
                    <a:lstStyle/>
                    <a:p>
                      <a:pPr indent="0" lvl="0" marL="457200" marR="0" rtl="0" algn="l">
                        <a:lnSpc>
                          <a:spcPct val="115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lang="en" sz="1200" u="none" cap="none" strike="noStrike">
                          <a:latin typeface="Montserrat"/>
                          <a:ea typeface="Montserrat"/>
                          <a:cs typeface="Montserrat"/>
                          <a:sym typeface="Montserrat"/>
                        </a:rPr>
                        <a:t>No call today</a:t>
                      </a:r>
                      <a:endParaRPr sz="1200" u="none" cap="none" strike="noStrike">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lang="en" sz="1200" u="none" cap="none" strike="noStrike">
                          <a:latin typeface="Montserrat"/>
                          <a:ea typeface="Montserrat"/>
                          <a:cs typeface="Montserrat"/>
                          <a:sym typeface="Montserrat"/>
                        </a:rPr>
                        <a:t>At this point may want to examine progress</a:t>
                      </a:r>
                      <a:r>
                        <a:rPr lang="en" sz="1200">
                          <a:latin typeface="Montserrat"/>
                          <a:ea typeface="Montserrat"/>
                          <a:cs typeface="Montserrat"/>
                          <a:sym typeface="Montserrat"/>
                        </a:rPr>
                        <a:t> with manager</a:t>
                      </a:r>
                      <a:r>
                        <a:rPr lang="en" sz="1200" u="none" cap="none" strike="noStrike">
                          <a:latin typeface="Montserrat"/>
                          <a:ea typeface="Montserrat"/>
                          <a:cs typeface="Montserrat"/>
                          <a:sym typeface="Montserrat"/>
                        </a:rPr>
                        <a:t>, determine next steps</a:t>
                      </a:r>
                      <a:endParaRPr sz="1200" u="none" cap="none" strike="noStrike">
                        <a:latin typeface="Montserrat"/>
                        <a:ea typeface="Montserrat"/>
                        <a:cs typeface="Montserrat"/>
                        <a:sym typeface="Montserrat"/>
                      </a:endParaRPr>
                    </a:p>
                  </a:txBody>
                  <a:tcPr marT="35000" marB="35000" marR="69975" marL="699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FFFF"/>
                    </a:solidFill>
                  </a:tcPr>
                </a:tc>
                <a:tc>
                  <a:txBody>
                    <a:bodyPr/>
                    <a:lstStyle/>
                    <a:p>
                      <a:pPr indent="0" lvl="0" marL="457200" marR="0" rtl="0" algn="l">
                        <a:lnSpc>
                          <a:spcPct val="115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p>
                      <a:pPr indent="-304800" lvl="0" marL="457200" marR="0" rtl="0" algn="l">
                        <a:lnSpc>
                          <a:spcPct val="100000"/>
                        </a:lnSpc>
                        <a:spcBef>
                          <a:spcPts val="0"/>
                        </a:spcBef>
                        <a:spcAft>
                          <a:spcPts val="0"/>
                        </a:spcAft>
                        <a:buClr>
                          <a:srgbClr val="000000"/>
                        </a:buClr>
                        <a:buSzPts val="1200"/>
                        <a:buFont typeface="Montserrat"/>
                        <a:buChar char="●"/>
                      </a:pPr>
                      <a:r>
                        <a:rPr lang="en" sz="1200" u="none" cap="none" strike="noStrike">
                          <a:solidFill>
                            <a:schemeClr val="dk1"/>
                          </a:solidFill>
                          <a:latin typeface="Montserrat"/>
                          <a:ea typeface="Montserrat"/>
                          <a:cs typeface="Montserrat"/>
                          <a:sym typeface="Montserrat"/>
                        </a:rPr>
                        <a:t>Call 5</a:t>
                      </a:r>
                      <a:endParaRPr sz="1200" u="none" cap="none" strike="noStrike">
                        <a:solidFill>
                          <a:schemeClr val="dk1"/>
                        </a:solidFill>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Montserrat"/>
                        <a:ea typeface="Montserrat"/>
                        <a:cs typeface="Montserrat"/>
                        <a:sym typeface="Montserrat"/>
                      </a:endParaRPr>
                    </a:p>
                    <a:p>
                      <a:pPr indent="-304800" lvl="0" marL="457200" marR="0" rtl="0" algn="l">
                        <a:lnSpc>
                          <a:spcPct val="115000"/>
                        </a:lnSpc>
                        <a:spcBef>
                          <a:spcPts val="0"/>
                        </a:spcBef>
                        <a:spcAft>
                          <a:spcPts val="0"/>
                        </a:spcAft>
                        <a:buClr>
                          <a:schemeClr val="dk1"/>
                        </a:buClr>
                        <a:buSzPts val="1200"/>
                        <a:buFont typeface="Montserrat"/>
                        <a:buChar char="●"/>
                      </a:pPr>
                      <a:r>
                        <a:rPr lang="en" sz="1200" u="none" cap="none" strike="noStrike">
                          <a:solidFill>
                            <a:schemeClr val="dk1"/>
                          </a:solidFill>
                          <a:latin typeface="Montserrat"/>
                          <a:ea typeface="Montserrat"/>
                          <a:cs typeface="Montserrat"/>
                          <a:sym typeface="Montserrat"/>
                        </a:rPr>
                        <a:t>Email 2 (template)</a:t>
                      </a:r>
                      <a:endParaRPr sz="1200" u="none" cap="none" strike="noStrike">
                        <a:solidFill>
                          <a:schemeClr val="dk1"/>
                        </a:solidFill>
                        <a:latin typeface="Montserrat"/>
                        <a:ea typeface="Montserrat"/>
                        <a:cs typeface="Montserrat"/>
                        <a:sym typeface="Montserrat"/>
                      </a:endParaRPr>
                    </a:p>
                  </a:txBody>
                  <a:tcPr marT="35000" marB="35000" marR="69975" marL="699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FFFF"/>
                    </a:solidFill>
                  </a:tcPr>
                </a:tc>
                <a:tc>
                  <a:txBody>
                    <a:bodyPr/>
                    <a:lstStyle/>
                    <a:p>
                      <a:pPr indent="0" lvl="0" marL="457200" marR="0" rtl="0" algn="l">
                        <a:lnSpc>
                          <a:spcPct val="115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lang="en" sz="1200" u="none" cap="none" strike="noStrike">
                          <a:latin typeface="Montserrat"/>
                          <a:ea typeface="Montserrat"/>
                          <a:cs typeface="Montserrat"/>
                          <a:sym typeface="Montserrat"/>
                        </a:rPr>
                        <a:t>Call 6</a:t>
                      </a:r>
                      <a:endParaRPr sz="1200" u="none" cap="none" strike="noStrike">
                        <a:latin typeface="Montserrat"/>
                        <a:ea typeface="Montserrat"/>
                        <a:cs typeface="Montserrat"/>
                        <a:sym typeface="Montserrat"/>
                      </a:endParaRPr>
                    </a:p>
                  </a:txBody>
                  <a:tcPr marT="35000" marB="35000" marR="69975" marL="699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FFFF"/>
                    </a:solidFill>
                  </a:tcPr>
                </a:tc>
                <a:tc>
                  <a:txBody>
                    <a:bodyPr/>
                    <a:lstStyle/>
                    <a:p>
                      <a:pPr indent="0" lvl="0" marL="457200" marR="0" rtl="0" algn="l">
                        <a:lnSpc>
                          <a:spcPct val="115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lang="en" sz="1200" u="none" cap="none" strike="noStrike">
                          <a:latin typeface="Montserrat"/>
                          <a:ea typeface="Montserrat"/>
                          <a:cs typeface="Montserrat"/>
                          <a:sym typeface="Montserrat"/>
                        </a:rPr>
                        <a:t>Break-up email</a:t>
                      </a:r>
                      <a:endParaRPr sz="1200" u="none" cap="none" strike="noStrike">
                        <a:latin typeface="Montserrat"/>
                        <a:ea typeface="Montserrat"/>
                        <a:cs typeface="Montserrat"/>
                        <a:sym typeface="Montserrat"/>
                      </a:endParaRPr>
                    </a:p>
                    <a:p>
                      <a:pPr indent="0" lvl="0" marL="914400" marR="0" rtl="0" algn="l">
                        <a:lnSpc>
                          <a:spcPct val="115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lang="en" sz="1200" u="none" cap="none" strike="noStrike">
                          <a:latin typeface="Montserrat"/>
                          <a:ea typeface="Montserrat"/>
                          <a:cs typeface="Montserrat"/>
                          <a:sym typeface="Montserrat"/>
                        </a:rPr>
                        <a:t>Move to weekly call cadence</a:t>
                      </a:r>
                      <a:endParaRPr sz="1200" u="none" cap="none" strike="noStrike">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txBody>
                  <a:tcPr marT="35000" marB="35000" marR="69975" marL="699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c175a29a0e_0_0"/>
          <p:cNvSpPr txBox="1"/>
          <p:nvPr>
            <p:ph idx="4294967295" type="title"/>
          </p:nvPr>
        </p:nvSpPr>
        <p:spPr>
          <a:xfrm>
            <a:off x="694200" y="2188850"/>
            <a:ext cx="7755600" cy="845400"/>
          </a:xfrm>
          <a:prstGeom prst="rect">
            <a:avLst/>
          </a:prstGeom>
          <a:noFill/>
          <a:ln>
            <a:noFill/>
          </a:ln>
        </p:spPr>
        <p:txBody>
          <a:bodyPr anchorCtr="0" anchor="ctr" bIns="91400" lIns="91400" spcFirstLastPara="1" rIns="91400" wrap="square" tIns="91400">
            <a:noAutofit/>
          </a:bodyPr>
          <a:lstStyle/>
          <a:p>
            <a:pPr indent="0" lvl="0" marL="0" rtl="0" algn="ctr">
              <a:lnSpc>
                <a:spcPct val="100000"/>
              </a:lnSpc>
              <a:spcBef>
                <a:spcPts val="0"/>
              </a:spcBef>
              <a:spcAft>
                <a:spcPts val="0"/>
              </a:spcAft>
              <a:buClr>
                <a:srgbClr val="DEE9F4"/>
              </a:buClr>
              <a:buSzPts val="2000"/>
              <a:buFont typeface="Montserrat"/>
              <a:buNone/>
            </a:pPr>
            <a:r>
              <a:rPr lang="en">
                <a:solidFill>
                  <a:srgbClr val="FFFFFF"/>
                </a:solidFill>
                <a:latin typeface="Montserrat Light"/>
                <a:ea typeface="Montserrat Light"/>
                <a:cs typeface="Montserrat Light"/>
                <a:sym typeface="Montserrat Light"/>
              </a:rPr>
              <a:t>THIS IS ALL DUMMY DATA FOR EXAMPLE PURPOSES</a:t>
            </a:r>
            <a:endParaRPr>
              <a:solidFill>
                <a:srgbClr val="FFFFFF"/>
              </a:solidFill>
              <a:latin typeface="Montserrat Light"/>
              <a:ea typeface="Montserrat Light"/>
              <a:cs typeface="Montserrat Light"/>
              <a:sym typeface="Montserrat Light"/>
            </a:endParaRPr>
          </a:p>
          <a:p>
            <a:pPr indent="0" lvl="0" marL="0" rtl="0" algn="ctr">
              <a:lnSpc>
                <a:spcPct val="100000"/>
              </a:lnSpc>
              <a:spcBef>
                <a:spcPts val="0"/>
              </a:spcBef>
              <a:spcAft>
                <a:spcPts val="0"/>
              </a:spcAft>
              <a:buClr>
                <a:srgbClr val="DEE9F4"/>
              </a:buClr>
              <a:buSzPts val="2000"/>
              <a:buFont typeface="Montserrat"/>
              <a:buNone/>
            </a:pPr>
            <a:r>
              <a:t/>
            </a:r>
            <a:endParaRPr>
              <a:solidFill>
                <a:srgbClr val="FFFFFF"/>
              </a:solidFill>
              <a:latin typeface="Montserrat Light"/>
              <a:ea typeface="Montserrat Light"/>
              <a:cs typeface="Montserrat Light"/>
              <a:sym typeface="Montserrat Light"/>
            </a:endParaRPr>
          </a:p>
          <a:p>
            <a:pPr indent="0" lvl="0" marL="0" rtl="0" algn="ctr">
              <a:lnSpc>
                <a:spcPct val="100000"/>
              </a:lnSpc>
              <a:spcBef>
                <a:spcPts val="0"/>
              </a:spcBef>
              <a:spcAft>
                <a:spcPts val="0"/>
              </a:spcAft>
              <a:buClr>
                <a:srgbClr val="DEE9F4"/>
              </a:buClr>
              <a:buSzPts val="2000"/>
              <a:buFont typeface="Montserrat"/>
              <a:buNone/>
            </a:pPr>
            <a:r>
              <a:t/>
            </a:r>
            <a:endParaRPr>
              <a:solidFill>
                <a:srgbClr val="FFFFFF"/>
              </a:solidFill>
              <a:latin typeface="Montserrat Light"/>
              <a:ea typeface="Montserrat Light"/>
              <a:cs typeface="Montserrat Light"/>
              <a:sym typeface="Montserrat Light"/>
            </a:endParaRPr>
          </a:p>
          <a:p>
            <a:pPr indent="0" lvl="0" marL="0" rtl="0" algn="ctr">
              <a:lnSpc>
                <a:spcPct val="100000"/>
              </a:lnSpc>
              <a:spcBef>
                <a:spcPts val="0"/>
              </a:spcBef>
              <a:spcAft>
                <a:spcPts val="0"/>
              </a:spcAft>
              <a:buClr>
                <a:srgbClr val="DEE9F4"/>
              </a:buClr>
              <a:buSzPts val="2000"/>
              <a:buFont typeface="Montserrat"/>
              <a:buNone/>
            </a:pPr>
            <a:r>
              <a:t/>
            </a:r>
            <a:endParaRPr>
              <a:solidFill>
                <a:srgbClr val="FFFFFF"/>
              </a:solidFill>
              <a:latin typeface="Montserrat Light"/>
              <a:ea typeface="Montserrat Light"/>
              <a:cs typeface="Montserrat Light"/>
              <a:sym typeface="Montserrat Light"/>
            </a:endParaRPr>
          </a:p>
          <a:p>
            <a:pPr indent="0" lvl="0" marL="0" rtl="0" algn="ctr">
              <a:lnSpc>
                <a:spcPct val="100000"/>
              </a:lnSpc>
              <a:spcBef>
                <a:spcPts val="0"/>
              </a:spcBef>
              <a:spcAft>
                <a:spcPts val="0"/>
              </a:spcAft>
              <a:buClr>
                <a:srgbClr val="DEE9F4"/>
              </a:buClr>
              <a:buSzPts val="2000"/>
              <a:buFont typeface="Montserrat"/>
              <a:buNone/>
            </a:pPr>
            <a:r>
              <a:rPr lang="en">
                <a:solidFill>
                  <a:srgbClr val="FFFFFF"/>
                </a:solidFill>
                <a:latin typeface="Montserrat Light"/>
                <a:ea typeface="Montserrat Light"/>
                <a:cs typeface="Montserrat Light"/>
                <a:sym typeface="Montserrat Light"/>
              </a:rPr>
              <a:t>FOR MORE SALES RESOURCES, VISIT GRANTPARKERCOACHING.COM</a:t>
            </a:r>
            <a:endParaRPr>
              <a:solidFill>
                <a:srgbClr val="FFFFFF"/>
              </a:solidFill>
              <a:latin typeface="Montserrat Light"/>
              <a:ea typeface="Montserrat Light"/>
              <a:cs typeface="Montserrat Light"/>
              <a:sym typeface="Montserrat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17f599636a_0_98"/>
          <p:cNvSpPr txBox="1"/>
          <p:nvPr>
            <p:ph idx="4294967295" type="title"/>
          </p:nvPr>
        </p:nvSpPr>
        <p:spPr>
          <a:xfrm>
            <a:off x="700650" y="2161300"/>
            <a:ext cx="7755600" cy="845400"/>
          </a:xfrm>
          <a:prstGeom prst="rect">
            <a:avLst/>
          </a:prstGeom>
          <a:noFill/>
          <a:ln>
            <a:noFill/>
          </a:ln>
        </p:spPr>
        <p:txBody>
          <a:bodyPr anchorCtr="0" anchor="ctr" bIns="91400" lIns="91400" spcFirstLastPara="1" rIns="91400" wrap="square" tIns="91400">
            <a:noAutofit/>
          </a:bodyPr>
          <a:lstStyle/>
          <a:p>
            <a:pPr indent="0" lvl="0" marL="0" rtl="0" algn="ctr">
              <a:lnSpc>
                <a:spcPct val="100000"/>
              </a:lnSpc>
              <a:spcBef>
                <a:spcPts val="0"/>
              </a:spcBef>
              <a:spcAft>
                <a:spcPts val="0"/>
              </a:spcAft>
              <a:buClr>
                <a:schemeClr val="dk1"/>
              </a:buClr>
              <a:buSzPts val="1100"/>
              <a:buFont typeface="Arial"/>
              <a:buNone/>
            </a:pPr>
            <a:r>
              <a:rPr lang="en">
                <a:solidFill>
                  <a:srgbClr val="FFFFFF"/>
                </a:solidFill>
                <a:latin typeface="Montserrat Light"/>
                <a:ea typeface="Montserrat Light"/>
                <a:cs typeface="Montserrat Light"/>
                <a:sym typeface="Montserrat Light"/>
              </a:rPr>
              <a:t>Qualifying</a:t>
            </a:r>
            <a:endParaRPr>
              <a:solidFill>
                <a:srgbClr val="FFFFFF"/>
              </a:solidFill>
              <a:latin typeface="Montserrat Light"/>
              <a:ea typeface="Montserrat Light"/>
              <a:cs typeface="Montserrat Light"/>
              <a:sym typeface="Montserrat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0"/>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lang="en">
                <a:solidFill>
                  <a:schemeClr val="accent5"/>
                </a:solidFill>
              </a:rPr>
              <a:t>Qualifying criteria - “Must Be True”</a:t>
            </a:r>
            <a:endParaRPr>
              <a:solidFill>
                <a:schemeClr val="accent5"/>
              </a:solidFill>
            </a:endParaRPr>
          </a:p>
          <a:p>
            <a:pPr indent="0" lvl="0" marL="0" rtl="0" algn="l">
              <a:lnSpc>
                <a:spcPct val="100000"/>
              </a:lnSpc>
              <a:spcBef>
                <a:spcPts val="0"/>
              </a:spcBef>
              <a:spcAft>
                <a:spcPts val="0"/>
              </a:spcAft>
              <a:buClr>
                <a:srgbClr val="2B58A0"/>
              </a:buClr>
              <a:buSzPts val="2160"/>
              <a:buFont typeface="Ubuntu"/>
              <a:buNone/>
            </a:pPr>
            <a:r>
              <a:t/>
            </a:r>
            <a:endParaRPr/>
          </a:p>
          <a:p>
            <a:pPr indent="0" lvl="0" marL="0" rtl="0" algn="l">
              <a:lnSpc>
                <a:spcPct val="100000"/>
              </a:lnSpc>
              <a:spcBef>
                <a:spcPts val="0"/>
              </a:spcBef>
              <a:spcAft>
                <a:spcPts val="0"/>
              </a:spcAft>
              <a:buClr>
                <a:srgbClr val="2B58A0"/>
              </a:buClr>
              <a:buSzPts val="2160"/>
              <a:buFont typeface="Ubuntu"/>
              <a:buNone/>
            </a:pPr>
            <a:r>
              <a:t/>
            </a:r>
            <a:endParaRPr/>
          </a:p>
        </p:txBody>
      </p:sp>
      <p:sp>
        <p:nvSpPr>
          <p:cNvPr id="243" name="Google Shape;243;p20"/>
          <p:cNvSpPr txBox="1"/>
          <p:nvPr/>
        </p:nvSpPr>
        <p:spPr>
          <a:xfrm>
            <a:off x="568600" y="1313675"/>
            <a:ext cx="7779000" cy="34824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1"/>
              </a:buClr>
              <a:buSzPts val="1100"/>
              <a:buFont typeface="Arial"/>
              <a:buNone/>
            </a:pPr>
            <a:r>
              <a:rPr b="0" i="0" lang="en" sz="1200" u="none" cap="none" strike="noStrike">
                <a:solidFill>
                  <a:srgbClr val="000000"/>
                </a:solidFill>
                <a:latin typeface="Montserrat"/>
                <a:ea typeface="Montserrat"/>
                <a:cs typeface="Montserrat"/>
                <a:sym typeface="Montserrat"/>
              </a:rPr>
              <a:t>Company is in healthcare industry</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rPr b="0" i="0" lang="en" sz="1200" u="none" cap="none" strike="noStrike">
                <a:solidFill>
                  <a:srgbClr val="000000"/>
                </a:solidFill>
                <a:latin typeface="Montserrat"/>
                <a:ea typeface="Montserrat"/>
                <a:cs typeface="Montserrat"/>
                <a:sym typeface="Montserrat"/>
              </a:rPr>
              <a:t>Company provides care, or a part of the member experience, today.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rPr b="0" i="0" lang="en" sz="1200" u="none" cap="none" strike="noStrike">
                <a:solidFill>
                  <a:srgbClr val="000000"/>
                </a:solidFill>
                <a:latin typeface="Montserrat"/>
                <a:ea typeface="Montserrat"/>
                <a:cs typeface="Montserrat"/>
                <a:sym typeface="Montserrat"/>
              </a:rPr>
              <a:t>If they are earlier stage than this: company has a thesis on how to do the above in a better way.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rPr b="0" i="0" lang="en" sz="1200" u="none" cap="none" strike="noStrike">
                <a:solidFill>
                  <a:srgbClr val="000000"/>
                </a:solidFill>
                <a:latin typeface="Montserrat"/>
                <a:ea typeface="Montserrat"/>
                <a:cs typeface="Montserrat"/>
                <a:sym typeface="Montserrat"/>
              </a:rPr>
              <a:t>Company has a legitimate website</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rPr b="0" i="0" lang="en" sz="1200" u="none" cap="none" strike="noStrike">
                <a:solidFill>
                  <a:srgbClr val="000000"/>
                </a:solidFill>
                <a:latin typeface="Montserrat"/>
                <a:ea typeface="Montserrat"/>
                <a:cs typeface="Montserrat"/>
                <a:sym typeface="Montserrat"/>
              </a:rPr>
              <a:t>Contact is the decision maker, or working on behalf of the decision maker</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b="0" i="0" sz="12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9"/>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lang="en">
                <a:solidFill>
                  <a:schemeClr val="accent5"/>
                </a:solidFill>
              </a:rPr>
              <a:t>Employer</a:t>
            </a:r>
            <a:r>
              <a:rPr lang="en">
                <a:solidFill>
                  <a:schemeClr val="accent5"/>
                </a:solidFill>
              </a:rPr>
              <a:t> Discovery Questions</a:t>
            </a:r>
            <a:endParaRPr>
              <a:solidFill>
                <a:schemeClr val="accent5"/>
              </a:solidFill>
            </a:endParaRPr>
          </a:p>
          <a:p>
            <a:pPr indent="0" lvl="0" marL="0" rtl="0" algn="l">
              <a:lnSpc>
                <a:spcPct val="100000"/>
              </a:lnSpc>
              <a:spcBef>
                <a:spcPts val="0"/>
              </a:spcBef>
              <a:spcAft>
                <a:spcPts val="0"/>
              </a:spcAft>
              <a:buClr>
                <a:srgbClr val="2B58A0"/>
              </a:buClr>
              <a:buSzPts val="2160"/>
              <a:buFont typeface="Ubuntu"/>
              <a:buNone/>
            </a:pPr>
            <a:r>
              <a:t/>
            </a:r>
            <a:endParaRPr/>
          </a:p>
          <a:p>
            <a:pPr indent="0" lvl="0" marL="0" rtl="0" algn="l">
              <a:lnSpc>
                <a:spcPct val="100000"/>
              </a:lnSpc>
              <a:spcBef>
                <a:spcPts val="0"/>
              </a:spcBef>
              <a:spcAft>
                <a:spcPts val="0"/>
              </a:spcAft>
              <a:buClr>
                <a:srgbClr val="2B58A0"/>
              </a:buClr>
              <a:buSzPts val="2160"/>
              <a:buFont typeface="Ubuntu"/>
              <a:buNone/>
            </a:pPr>
            <a:r>
              <a:t/>
            </a:r>
            <a:endParaRPr/>
          </a:p>
        </p:txBody>
      </p:sp>
      <p:sp>
        <p:nvSpPr>
          <p:cNvPr id="249" name="Google Shape;249;p29"/>
          <p:cNvSpPr txBox="1"/>
          <p:nvPr/>
        </p:nvSpPr>
        <p:spPr>
          <a:xfrm>
            <a:off x="568600" y="1313675"/>
            <a:ext cx="7779000" cy="36513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How many lives? </a:t>
            </a:r>
            <a:r>
              <a:rPr b="0" i="0" lang="en" sz="1100" u="none" cap="none" strike="noStrike">
                <a:solidFill>
                  <a:srgbClr val="0000FF"/>
                </a:solidFill>
                <a:latin typeface="Proxima Nova"/>
                <a:ea typeface="Proxima Nova"/>
                <a:cs typeface="Proxima Nova"/>
                <a:sym typeface="Proxima Nova"/>
              </a:rPr>
              <a:t>(minimum is 100, goal is 250)</a:t>
            </a:r>
            <a:endParaRPr b="0" i="0" sz="1100" u="none" cap="none" strike="noStrike">
              <a:solidFill>
                <a:srgbClr val="0000FF"/>
              </a:solidFill>
              <a:latin typeface="Proxima Nova"/>
              <a:ea typeface="Proxima Nova"/>
              <a:cs typeface="Proxima Nova"/>
              <a:sym typeface="Proxima Nova"/>
            </a:endParaRPr>
          </a:p>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Who are they using as a network? </a:t>
            </a:r>
            <a:endParaRPr b="0" i="0" sz="1100" u="none" cap="none" strike="noStrike">
              <a:solidFill>
                <a:schemeClr val="dk1"/>
              </a:solidFill>
              <a:latin typeface="Proxima Nova"/>
              <a:ea typeface="Proxima Nova"/>
              <a:cs typeface="Proxima Nova"/>
              <a:sym typeface="Proxima Nova"/>
            </a:endParaRPr>
          </a:p>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Who are the major hospitals? </a:t>
            </a:r>
            <a:endParaRPr b="0" i="0" sz="1100" u="none" cap="none" strike="noStrike">
              <a:solidFill>
                <a:schemeClr val="dk1"/>
              </a:solidFill>
              <a:latin typeface="Proxima Nova"/>
              <a:ea typeface="Proxima Nova"/>
              <a:cs typeface="Proxima Nova"/>
              <a:sym typeface="Proxima Nova"/>
            </a:endParaRPr>
          </a:p>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How is that working for them? What would they like to see change? </a:t>
            </a:r>
            <a:endParaRPr b="0" i="0" sz="1100" u="none" cap="none" strike="noStrike">
              <a:solidFill>
                <a:schemeClr val="dk1"/>
              </a:solidFill>
              <a:latin typeface="Proxima Nova"/>
              <a:ea typeface="Proxima Nova"/>
              <a:cs typeface="Proxima Nova"/>
              <a:sym typeface="Proxima Nova"/>
            </a:endParaRPr>
          </a:p>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What are the group’s goals?</a:t>
            </a:r>
            <a:endParaRPr b="0" i="0" sz="1100" u="none" cap="none" strike="noStrike">
              <a:solidFill>
                <a:schemeClr val="dk1"/>
              </a:solidFill>
              <a:latin typeface="Proxima Nova"/>
              <a:ea typeface="Proxima Nova"/>
              <a:cs typeface="Proxima Nova"/>
              <a:sym typeface="Proxima Nova"/>
            </a:endParaRPr>
          </a:p>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What is the group demographic? </a:t>
            </a:r>
            <a:endParaRPr b="0" i="0" sz="1100" u="none" cap="none" strike="noStrike">
              <a:solidFill>
                <a:schemeClr val="dk1"/>
              </a:solidFill>
              <a:latin typeface="Proxima Nova"/>
              <a:ea typeface="Proxima Nova"/>
              <a:cs typeface="Proxima Nova"/>
              <a:sym typeface="Proxima Nova"/>
            </a:endParaRPr>
          </a:p>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Their current situation is X. Are they more likely to step into fully insured, or self-funded? </a:t>
            </a:r>
            <a:endParaRPr b="0" i="0" sz="1100" u="none" cap="none" strike="noStrike">
              <a:solidFill>
                <a:schemeClr val="dk1"/>
              </a:solidFill>
              <a:latin typeface="Proxima Nova"/>
              <a:ea typeface="Proxima Nova"/>
              <a:cs typeface="Proxima Nova"/>
              <a:sym typeface="Proxima Nova"/>
            </a:endParaRPr>
          </a:p>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What are their ultimate goals for their health plan (proactively medical management to improve health outcomes, lower costs, seamless member experience, minimum coverage)?</a:t>
            </a:r>
            <a:endParaRPr b="0" i="0" sz="1100" u="none" cap="none" strike="noStrike">
              <a:solidFill>
                <a:schemeClr val="dk1"/>
              </a:solidFill>
              <a:latin typeface="Proxima Nova"/>
              <a:ea typeface="Proxima Nova"/>
              <a:cs typeface="Proxima Nova"/>
              <a:sym typeface="Proxima Nova"/>
            </a:endParaRPr>
          </a:p>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PBMs: What's important to them (or to you) in a PBM? We can also include specialty Rx vendors- Do you know if there are any specialty drugs that we should be taking into consideration? </a:t>
            </a:r>
            <a:endParaRPr b="0" i="0" sz="1100" u="none" cap="none" strike="noStrike">
              <a:solidFill>
                <a:schemeClr val="dk1"/>
              </a:solidFill>
              <a:latin typeface="Proxima Nova"/>
              <a:ea typeface="Proxima Nova"/>
              <a:cs typeface="Proxima Nova"/>
              <a:sym typeface="Proxima Nova"/>
            </a:endParaRPr>
          </a:p>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What other add-on vendor partners would be important (disease management, teladoc, direct primary care)</a:t>
            </a:r>
            <a:endParaRPr b="0" i="0" sz="1100" u="none" cap="none" strike="noStrike">
              <a:solidFill>
                <a:schemeClr val="dk1"/>
              </a:solidFill>
              <a:latin typeface="Proxima Nova"/>
              <a:ea typeface="Proxima Nova"/>
              <a:cs typeface="Proxima Nova"/>
              <a:sym typeface="Proxima Nova"/>
            </a:endParaRPr>
          </a:p>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When will they make their final decision? We have a Member Experience team who can help with open enrollment and member onboarding. Do you think that would be interesting to this group? </a:t>
            </a:r>
            <a:endParaRPr b="0" i="0" sz="1100" u="none" cap="none" strike="noStrike">
              <a:solidFill>
                <a:schemeClr val="dk1"/>
              </a:solidFill>
              <a:latin typeface="Proxima Nova"/>
              <a:ea typeface="Proxima Nova"/>
              <a:cs typeface="Proxima Nova"/>
              <a:sym typeface="Proxima Nova"/>
            </a:endParaRPr>
          </a:p>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What are the other TPAs in consideration? In your mind, what boxes does XYZ check that the other candidates might not be offering (aka "why involve XYZ in this RFP?")</a:t>
            </a:r>
            <a:endParaRPr b="0" i="0" sz="1100" u="none" cap="none" strike="noStrike">
              <a:solidFill>
                <a:schemeClr val="dk1"/>
              </a:solidFill>
              <a:latin typeface="Proxima Nova"/>
              <a:ea typeface="Proxima Nova"/>
              <a:cs typeface="Proxima Nova"/>
              <a:sym typeface="Proxima Nova"/>
            </a:endParaRPr>
          </a:p>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When is the next time you are talking to them? Is there an opportunity to have XYZ come in and tell our story?</a:t>
            </a:r>
            <a:endParaRPr b="0" i="0" sz="1100" u="none" cap="none" strike="noStrike">
              <a:solidFill>
                <a:schemeClr val="dk1"/>
              </a:solidFill>
              <a:latin typeface="Proxima Nova"/>
              <a:ea typeface="Proxima Nova"/>
              <a:cs typeface="Proxima Nova"/>
              <a:sym typeface="Proxima Nova"/>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8"/>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lang="en">
                <a:solidFill>
                  <a:schemeClr val="accent5"/>
                </a:solidFill>
              </a:rPr>
              <a:t>Broker Discovery Questions</a:t>
            </a:r>
            <a:endParaRPr>
              <a:solidFill>
                <a:schemeClr val="accent5"/>
              </a:solidFill>
            </a:endParaRPr>
          </a:p>
          <a:p>
            <a:pPr indent="0" lvl="0" marL="0" rtl="0" algn="l">
              <a:lnSpc>
                <a:spcPct val="100000"/>
              </a:lnSpc>
              <a:spcBef>
                <a:spcPts val="0"/>
              </a:spcBef>
              <a:spcAft>
                <a:spcPts val="0"/>
              </a:spcAft>
              <a:buClr>
                <a:srgbClr val="2B58A0"/>
              </a:buClr>
              <a:buSzPts val="2160"/>
              <a:buFont typeface="Ubuntu"/>
              <a:buNone/>
            </a:pPr>
            <a:r>
              <a:t/>
            </a:r>
            <a:endParaRPr/>
          </a:p>
          <a:p>
            <a:pPr indent="0" lvl="0" marL="0" rtl="0" algn="l">
              <a:lnSpc>
                <a:spcPct val="100000"/>
              </a:lnSpc>
              <a:spcBef>
                <a:spcPts val="0"/>
              </a:spcBef>
              <a:spcAft>
                <a:spcPts val="0"/>
              </a:spcAft>
              <a:buClr>
                <a:srgbClr val="2B58A0"/>
              </a:buClr>
              <a:buSzPts val="2160"/>
              <a:buFont typeface="Ubuntu"/>
              <a:buNone/>
            </a:pPr>
            <a:r>
              <a:t/>
            </a:r>
            <a:endParaRPr/>
          </a:p>
        </p:txBody>
      </p:sp>
      <p:sp>
        <p:nvSpPr>
          <p:cNvPr id="255" name="Google Shape;255;p28"/>
          <p:cNvSpPr txBox="1"/>
          <p:nvPr/>
        </p:nvSpPr>
        <p:spPr>
          <a:xfrm>
            <a:off x="568600" y="1313675"/>
            <a:ext cx="7779000" cy="57780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What made you curious to get on a call with us today? </a:t>
            </a:r>
            <a:endParaRPr b="0" i="0" sz="1100" u="none" cap="none" strike="noStrike">
              <a:solidFill>
                <a:schemeClr val="dk1"/>
              </a:solidFill>
              <a:latin typeface="Proxima Nova"/>
              <a:ea typeface="Proxima Nova"/>
              <a:cs typeface="Proxima Nova"/>
              <a:sym typeface="Proxima Nova"/>
            </a:endParaRPr>
          </a:p>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Tell me about your clients - what’s their average size, what percent of your book is self-funded with BUCAHS vs. with independent TPAs? </a:t>
            </a:r>
            <a:endParaRPr b="0" i="0" sz="1100" u="none" cap="none" strike="noStrike">
              <a:solidFill>
                <a:schemeClr val="dk1"/>
              </a:solidFill>
              <a:latin typeface="Proxima Nova"/>
              <a:ea typeface="Proxima Nova"/>
              <a:cs typeface="Proxima Nova"/>
              <a:sym typeface="Proxima Nova"/>
            </a:endParaRPr>
          </a:p>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Tell me about your agency- how many producers are there with how many clients each? How many of these clients would be good candidates for independent self-funding?</a:t>
            </a:r>
            <a:endParaRPr b="0" i="0" sz="1100" u="none" cap="none" strike="noStrike">
              <a:solidFill>
                <a:schemeClr val="dk1"/>
              </a:solidFill>
              <a:latin typeface="Proxima Nova"/>
              <a:ea typeface="Proxima Nova"/>
              <a:cs typeface="Proxima Nova"/>
              <a:sym typeface="Proxima Nova"/>
            </a:endParaRPr>
          </a:p>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How do you evaluate new</a:t>
            </a:r>
            <a:r>
              <a:rPr lang="en" sz="1100">
                <a:solidFill>
                  <a:schemeClr val="dk1"/>
                </a:solidFill>
                <a:latin typeface="Proxima Nova"/>
                <a:ea typeface="Proxima Nova"/>
                <a:cs typeface="Proxima Nova"/>
                <a:sym typeface="Proxima Nova"/>
              </a:rPr>
              <a:t> </a:t>
            </a:r>
            <a:r>
              <a:rPr b="0" i="0" lang="en" sz="1100" u="none" cap="none" strike="noStrike">
                <a:solidFill>
                  <a:schemeClr val="dk1"/>
                </a:solidFill>
                <a:latin typeface="Proxima Nova"/>
                <a:ea typeface="Proxima Nova"/>
                <a:cs typeface="Proxima Nova"/>
                <a:sym typeface="Proxima Nova"/>
              </a:rPr>
              <a:t>Partners? What are the specific criteria you look at? What do you hate about</a:t>
            </a:r>
            <a:r>
              <a:rPr lang="en" sz="1100">
                <a:solidFill>
                  <a:schemeClr val="dk1"/>
                </a:solidFill>
                <a:latin typeface="Proxima Nova"/>
                <a:ea typeface="Proxima Nova"/>
                <a:cs typeface="Proxima Nova"/>
                <a:sym typeface="Proxima Nova"/>
              </a:rPr>
              <a:t> your partners</a:t>
            </a:r>
            <a:r>
              <a:rPr b="0" i="0" lang="en" sz="1100" u="none" cap="none" strike="noStrike">
                <a:solidFill>
                  <a:schemeClr val="dk1"/>
                </a:solidFill>
                <a:latin typeface="Proxima Nova"/>
                <a:ea typeface="Proxima Nova"/>
                <a:cs typeface="Proxima Nova"/>
                <a:sym typeface="Proxima Nova"/>
              </a:rPr>
              <a:t>?</a:t>
            </a:r>
            <a:endParaRPr b="0" i="0" sz="1100" u="none" cap="none" strike="noStrike">
              <a:solidFill>
                <a:schemeClr val="dk1"/>
              </a:solidFill>
              <a:latin typeface="Proxima Nova"/>
              <a:ea typeface="Proxima Nova"/>
              <a:cs typeface="Proxima Nova"/>
              <a:sym typeface="Proxima Nova"/>
            </a:endParaRPr>
          </a:p>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How do you prefer to work with your vendor partners- Are you looking for guidance/hands on, or a plug-and-play option?</a:t>
            </a:r>
            <a:endParaRPr b="0" i="0" sz="1100" u="none" cap="none" strike="noStrike">
              <a:solidFill>
                <a:schemeClr val="dk1"/>
              </a:solidFill>
              <a:latin typeface="Proxima Nova"/>
              <a:ea typeface="Proxima Nova"/>
              <a:cs typeface="Proxima Nova"/>
              <a:sym typeface="Proxima Nova"/>
            </a:endParaRPr>
          </a:p>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What are the key solutions you're trying to solve for your clients this year? How are you delivering results to them currently? What’s missing or not working? </a:t>
            </a:r>
            <a:r>
              <a:rPr b="0" i="0" lang="en" sz="1100" u="none" cap="none" strike="noStrike">
                <a:solidFill>
                  <a:srgbClr val="0000FF"/>
                </a:solidFill>
                <a:latin typeface="Proxima Nova"/>
                <a:ea typeface="Proxima Nova"/>
                <a:cs typeface="Proxima Nova"/>
                <a:sym typeface="Proxima Nova"/>
              </a:rPr>
              <a:t>eg. Better member experience, better cost outcomes, long tenure w/ our clients. </a:t>
            </a:r>
            <a:endParaRPr b="0" i="0" sz="1100" u="none" cap="none" strike="noStrike">
              <a:solidFill>
                <a:schemeClr val="dk1"/>
              </a:solidFill>
              <a:latin typeface="Proxima Nova"/>
              <a:ea typeface="Proxima Nova"/>
              <a:cs typeface="Proxima Nova"/>
              <a:sym typeface="Proxima Nova"/>
            </a:endParaRPr>
          </a:p>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Where are your clients located? What’s the healthcare landscape around them?</a:t>
            </a:r>
            <a:endParaRPr b="0" i="0" sz="1100" u="none" cap="none" strike="noStrike">
              <a:solidFill>
                <a:schemeClr val="dk1"/>
              </a:solidFill>
              <a:latin typeface="Proxima Nova"/>
              <a:ea typeface="Proxima Nova"/>
              <a:cs typeface="Proxima Nova"/>
              <a:sym typeface="Proxima Nova"/>
            </a:endParaRPr>
          </a:p>
          <a:p>
            <a:pPr indent="-298450" lvl="0" marL="457200" marR="0" rtl="0" algn="l">
              <a:lnSpc>
                <a:spcPct val="115000"/>
              </a:lnSpc>
              <a:spcBef>
                <a:spcPts val="0"/>
              </a:spcBef>
              <a:spcAft>
                <a:spcPts val="0"/>
              </a:spcAft>
              <a:buClr>
                <a:schemeClr val="dk1"/>
              </a:buClr>
              <a:buSzPts val="1100"/>
              <a:buFont typeface="Proxima Nova"/>
              <a:buAutoNum type="arabicPeriod"/>
            </a:pPr>
            <a:r>
              <a:rPr b="0" i="0" lang="en" sz="1100" u="none" cap="none" strike="noStrike">
                <a:solidFill>
                  <a:schemeClr val="dk1"/>
                </a:solidFill>
                <a:latin typeface="Proxima Nova"/>
                <a:ea typeface="Proxima Nova"/>
                <a:cs typeface="Proxima Nova"/>
                <a:sym typeface="Proxima Nova"/>
              </a:rPr>
              <a:t>The best way to get to know each other is by working on a case together. Do you have a 100+ group with good data that we could look at together? </a:t>
            </a:r>
            <a:endParaRPr b="0" i="0" sz="1100" u="none" cap="none" strike="noStrike">
              <a:solidFill>
                <a:schemeClr val="dk1"/>
              </a:solidFill>
              <a:latin typeface="Proxima Nova"/>
              <a:ea typeface="Proxima Nova"/>
              <a:cs typeface="Proxima Nova"/>
              <a:sym typeface="Proxima Nova"/>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17f599636a_0_382"/>
          <p:cNvSpPr txBox="1"/>
          <p:nvPr>
            <p:ph idx="4294967295" type="title"/>
          </p:nvPr>
        </p:nvSpPr>
        <p:spPr>
          <a:xfrm>
            <a:off x="700650" y="2161300"/>
            <a:ext cx="7755600" cy="845400"/>
          </a:xfrm>
          <a:prstGeom prst="rect">
            <a:avLst/>
          </a:prstGeom>
          <a:noFill/>
          <a:ln>
            <a:noFill/>
          </a:ln>
        </p:spPr>
        <p:txBody>
          <a:bodyPr anchorCtr="0" anchor="ctr" bIns="91400" lIns="91400" spcFirstLastPara="1" rIns="91400" wrap="square" tIns="91400">
            <a:noAutofit/>
          </a:bodyPr>
          <a:lstStyle/>
          <a:p>
            <a:pPr indent="0" lvl="0" marL="0" rtl="0" algn="ctr">
              <a:lnSpc>
                <a:spcPct val="100000"/>
              </a:lnSpc>
              <a:spcBef>
                <a:spcPts val="0"/>
              </a:spcBef>
              <a:spcAft>
                <a:spcPts val="0"/>
              </a:spcAft>
              <a:buClr>
                <a:schemeClr val="dk1"/>
              </a:buClr>
              <a:buSzPts val="1100"/>
              <a:buFont typeface="Arial"/>
              <a:buNone/>
            </a:pPr>
            <a:r>
              <a:rPr lang="en">
                <a:solidFill>
                  <a:srgbClr val="FFFFFF"/>
                </a:solidFill>
                <a:latin typeface="Montserrat Light"/>
                <a:ea typeface="Montserrat Light"/>
                <a:cs typeface="Montserrat Light"/>
                <a:sym typeface="Montserrat Light"/>
              </a:rPr>
              <a:t>FAQ’s and Common Objections</a:t>
            </a:r>
            <a:endParaRPr>
              <a:solidFill>
                <a:srgbClr val="FFFFFF"/>
              </a:solidFill>
              <a:latin typeface="Montserrat Light"/>
              <a:ea typeface="Montserrat Light"/>
              <a:cs typeface="Montserrat Light"/>
              <a:sym typeface="Montserrat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9"/>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lang="en">
                <a:solidFill>
                  <a:schemeClr val="accent5"/>
                </a:solidFill>
              </a:rPr>
              <a:t>FAQ’s about our company</a:t>
            </a:r>
            <a:endParaRPr>
              <a:solidFill>
                <a:schemeClr val="accent5"/>
              </a:solidFill>
            </a:endParaRPr>
          </a:p>
          <a:p>
            <a:pPr indent="0" lvl="0" marL="0" rtl="0" algn="l">
              <a:lnSpc>
                <a:spcPct val="100000"/>
              </a:lnSpc>
              <a:spcBef>
                <a:spcPts val="0"/>
              </a:spcBef>
              <a:spcAft>
                <a:spcPts val="0"/>
              </a:spcAft>
              <a:buClr>
                <a:srgbClr val="2B58A0"/>
              </a:buClr>
              <a:buSzPts val="2160"/>
              <a:buFont typeface="Ubuntu"/>
              <a:buNone/>
            </a:pPr>
            <a:r>
              <a:t/>
            </a:r>
            <a:endParaRPr/>
          </a:p>
          <a:p>
            <a:pPr indent="0" lvl="0" marL="0" rtl="0" algn="l">
              <a:lnSpc>
                <a:spcPct val="100000"/>
              </a:lnSpc>
              <a:spcBef>
                <a:spcPts val="0"/>
              </a:spcBef>
              <a:spcAft>
                <a:spcPts val="0"/>
              </a:spcAft>
              <a:buClr>
                <a:srgbClr val="2B58A0"/>
              </a:buClr>
              <a:buSzPts val="2160"/>
              <a:buFont typeface="Ubuntu"/>
              <a:buNone/>
            </a:pPr>
            <a:r>
              <a:t/>
            </a:r>
            <a:endParaRPr/>
          </a:p>
        </p:txBody>
      </p:sp>
      <p:sp>
        <p:nvSpPr>
          <p:cNvPr id="266" name="Google Shape;266;p19"/>
          <p:cNvSpPr txBox="1"/>
          <p:nvPr/>
        </p:nvSpPr>
        <p:spPr>
          <a:xfrm>
            <a:off x="568600" y="1313675"/>
            <a:ext cx="7779000" cy="36144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400"/>
              <a:buFont typeface="Arial"/>
              <a:buNone/>
            </a:pPr>
            <a:r>
              <a:rPr b="0" i="0" lang="en" sz="1400" u="none" cap="none" strike="noStrike">
                <a:solidFill>
                  <a:srgbClr val="000000"/>
                </a:solidFill>
                <a:latin typeface="Montserrat"/>
                <a:ea typeface="Montserrat"/>
                <a:cs typeface="Montserrat"/>
                <a:sym typeface="Montserrat"/>
              </a:rPr>
              <a:t>How much is your average savings per employer group?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0" i="0" lang="en" sz="1400" u="none" cap="none" strike="noStrike">
                <a:solidFill>
                  <a:srgbClr val="000000"/>
                </a:solidFill>
                <a:latin typeface="Montserrat"/>
                <a:ea typeface="Montserrat"/>
                <a:cs typeface="Montserrat"/>
                <a:sym typeface="Montserrat"/>
              </a:rPr>
              <a:t>What PBMs do you work with?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0" i="0" lang="en" sz="1400" u="none" cap="none" strike="noStrike">
                <a:solidFill>
                  <a:srgbClr val="000000"/>
                </a:solidFill>
                <a:latin typeface="Montserrat"/>
                <a:ea typeface="Montserrat"/>
                <a:cs typeface="Montserrat"/>
                <a:sym typeface="Montserrat"/>
              </a:rPr>
              <a:t>How old is your company? How many lives do you cover today? </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217f599636a_0_401"/>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lang="en">
                <a:solidFill>
                  <a:schemeClr val="accent5"/>
                </a:solidFill>
              </a:rPr>
              <a:t>Common objections &amp; how to overcome them</a:t>
            </a:r>
            <a:endParaRPr>
              <a:solidFill>
                <a:schemeClr val="accent5"/>
              </a:solidFill>
            </a:endParaRPr>
          </a:p>
          <a:p>
            <a:pPr indent="0" lvl="0" marL="0" rtl="0" algn="l">
              <a:lnSpc>
                <a:spcPct val="100000"/>
              </a:lnSpc>
              <a:spcBef>
                <a:spcPts val="0"/>
              </a:spcBef>
              <a:spcAft>
                <a:spcPts val="0"/>
              </a:spcAft>
              <a:buClr>
                <a:srgbClr val="2B58A0"/>
              </a:buClr>
              <a:buSzPts val="2160"/>
              <a:buFont typeface="Ubuntu"/>
              <a:buNone/>
            </a:pPr>
            <a:r>
              <a:t/>
            </a:r>
            <a:endParaRPr/>
          </a:p>
          <a:p>
            <a:pPr indent="0" lvl="0" marL="0" rtl="0" algn="l">
              <a:lnSpc>
                <a:spcPct val="100000"/>
              </a:lnSpc>
              <a:spcBef>
                <a:spcPts val="0"/>
              </a:spcBef>
              <a:spcAft>
                <a:spcPts val="0"/>
              </a:spcAft>
              <a:buClr>
                <a:srgbClr val="2B58A0"/>
              </a:buClr>
              <a:buSzPts val="2160"/>
              <a:buFont typeface="Ubuntu"/>
              <a:buNone/>
            </a:pPr>
            <a:r>
              <a:t/>
            </a:r>
            <a:endParaRPr/>
          </a:p>
        </p:txBody>
      </p:sp>
      <p:sp>
        <p:nvSpPr>
          <p:cNvPr id="272" name="Google Shape;272;g217f599636a_0_401"/>
          <p:cNvSpPr txBox="1"/>
          <p:nvPr/>
        </p:nvSpPr>
        <p:spPr>
          <a:xfrm>
            <a:off x="568600" y="1313675"/>
            <a:ext cx="7779000" cy="36144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We don’t work with start-ups</a:t>
            </a:r>
            <a:endParaRPr b="1"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0" i="0" lang="en" sz="1400" u="none" cap="none" strike="noStrike">
                <a:solidFill>
                  <a:srgbClr val="000000"/>
                </a:solidFill>
                <a:latin typeface="Montserrat"/>
                <a:ea typeface="Montserrat"/>
                <a:cs typeface="Montserrat"/>
                <a:sym typeface="Montserrat"/>
              </a:rPr>
              <a:t>We are backed by industry leaders who all have fantastic track records of success in the industry</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We need to use our own vendors &amp; services</a:t>
            </a:r>
            <a:endParaRPr b="1"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0" i="0" lang="en" sz="1400" u="none" cap="none" strike="noStrike">
                <a:solidFill>
                  <a:srgbClr val="000000"/>
                </a:solidFill>
                <a:latin typeface="Montserrat"/>
                <a:ea typeface="Montserrat"/>
                <a:cs typeface="Montserrat"/>
                <a:sym typeface="Montserrat"/>
              </a:rPr>
              <a:t>Our secret sauce for member experience &amp; savings is based on the amazing combination of partners in our health plan.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217f599636a_0_392"/>
          <p:cNvSpPr txBox="1"/>
          <p:nvPr>
            <p:ph idx="4294967295" type="title"/>
          </p:nvPr>
        </p:nvSpPr>
        <p:spPr>
          <a:xfrm>
            <a:off x="700650" y="2161300"/>
            <a:ext cx="7755600" cy="845400"/>
          </a:xfrm>
          <a:prstGeom prst="rect">
            <a:avLst/>
          </a:prstGeom>
          <a:noFill/>
          <a:ln>
            <a:noFill/>
          </a:ln>
        </p:spPr>
        <p:txBody>
          <a:bodyPr anchorCtr="0" anchor="ctr" bIns="91400" lIns="91400" spcFirstLastPara="1" rIns="91400" wrap="square" tIns="91400">
            <a:noAutofit/>
          </a:bodyPr>
          <a:lstStyle/>
          <a:p>
            <a:pPr indent="0" lvl="0" marL="0" rtl="0" algn="ctr">
              <a:lnSpc>
                <a:spcPct val="100000"/>
              </a:lnSpc>
              <a:spcBef>
                <a:spcPts val="0"/>
              </a:spcBef>
              <a:spcAft>
                <a:spcPts val="0"/>
              </a:spcAft>
              <a:buClr>
                <a:schemeClr val="dk1"/>
              </a:buClr>
              <a:buSzPts val="1100"/>
              <a:buFont typeface="Arial"/>
              <a:buNone/>
            </a:pPr>
            <a:r>
              <a:rPr lang="en" sz="2400">
                <a:solidFill>
                  <a:srgbClr val="FFFFFF"/>
                </a:solidFill>
                <a:latin typeface="Montserrat Light"/>
                <a:ea typeface="Montserrat Light"/>
                <a:cs typeface="Montserrat Light"/>
                <a:sym typeface="Montserrat Light"/>
              </a:rPr>
              <a:t>Call Scripts</a:t>
            </a:r>
            <a:endParaRPr>
              <a:solidFill>
                <a:srgbClr val="FFFFFF"/>
              </a:solidFill>
              <a:latin typeface="Montserrat Light"/>
              <a:ea typeface="Montserrat Light"/>
              <a:cs typeface="Montserrat Light"/>
              <a:sym typeface="Montserrat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17f599636a_0_396"/>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lang="en">
                <a:solidFill>
                  <a:schemeClr val="accent5"/>
                </a:solidFill>
              </a:rPr>
              <a:t>Call Script: Neglected leads</a:t>
            </a:r>
            <a:endParaRPr>
              <a:solidFill>
                <a:schemeClr val="accent5"/>
              </a:solidFill>
            </a:endParaRPr>
          </a:p>
          <a:p>
            <a:pPr indent="0" lvl="0" marL="0" rtl="0" algn="l">
              <a:lnSpc>
                <a:spcPct val="100000"/>
              </a:lnSpc>
              <a:spcBef>
                <a:spcPts val="0"/>
              </a:spcBef>
              <a:spcAft>
                <a:spcPts val="0"/>
              </a:spcAft>
              <a:buClr>
                <a:srgbClr val="2B58A0"/>
              </a:buClr>
              <a:buSzPts val="2160"/>
              <a:buFont typeface="Ubuntu"/>
              <a:buNone/>
            </a:pPr>
            <a:r>
              <a:t/>
            </a:r>
            <a:endParaRPr/>
          </a:p>
          <a:p>
            <a:pPr indent="0" lvl="0" marL="0" rtl="0" algn="l">
              <a:lnSpc>
                <a:spcPct val="100000"/>
              </a:lnSpc>
              <a:spcBef>
                <a:spcPts val="0"/>
              </a:spcBef>
              <a:spcAft>
                <a:spcPts val="0"/>
              </a:spcAft>
              <a:buClr>
                <a:srgbClr val="2B58A0"/>
              </a:buClr>
              <a:buSzPts val="2160"/>
              <a:buFont typeface="Ubuntu"/>
              <a:buNone/>
            </a:pPr>
            <a:r>
              <a:t/>
            </a:r>
            <a:endParaRPr/>
          </a:p>
        </p:txBody>
      </p:sp>
      <p:sp>
        <p:nvSpPr>
          <p:cNvPr id="283" name="Google Shape;283;g217f599636a_0_396"/>
          <p:cNvSpPr txBox="1"/>
          <p:nvPr/>
        </p:nvSpPr>
        <p:spPr>
          <a:xfrm>
            <a:off x="568600" y="1313675"/>
            <a:ext cx="7779000" cy="36144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1"/>
              </a:buClr>
              <a:buSzPts val="1100"/>
              <a:buFont typeface="Arial"/>
              <a:buNone/>
            </a:pPr>
            <a:r>
              <a:rPr b="0" i="0" lang="en" sz="1400" u="none" cap="none" strike="noStrike">
                <a:solidFill>
                  <a:srgbClr val="000000"/>
                </a:solidFill>
                <a:latin typeface="Montserrat"/>
                <a:ea typeface="Montserrat"/>
                <a:cs typeface="Montserrat"/>
                <a:sym typeface="Montserrat"/>
              </a:rPr>
              <a:t>This is Anthony at XYZ health. Did I catch you at a bad time?</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rPr b="0" i="0" lang="en" sz="1400" u="none" cap="none" strike="noStrike">
                <a:solidFill>
                  <a:srgbClr val="000000"/>
                </a:solidFill>
                <a:latin typeface="Montserrat"/>
                <a:ea typeface="Montserrat"/>
                <a:cs typeface="Montserrat"/>
                <a:sym typeface="Montserrat"/>
              </a:rPr>
              <a:t>You had some RFPs with </a:t>
            </a:r>
            <a:r>
              <a:rPr lang="en">
                <a:latin typeface="Montserrat"/>
                <a:ea typeface="Montserrat"/>
                <a:cs typeface="Montserrat"/>
                <a:sym typeface="Montserrat"/>
              </a:rPr>
              <a:t>us in</a:t>
            </a:r>
            <a:r>
              <a:rPr b="0" i="0" lang="en" sz="1400" u="none" cap="none" strike="noStrike">
                <a:solidFill>
                  <a:srgbClr val="000000"/>
                </a:solidFill>
                <a:latin typeface="Montserrat"/>
                <a:ea typeface="Montserrat"/>
                <a:cs typeface="Montserrat"/>
                <a:sym typeface="Montserrat"/>
              </a:rPr>
              <a:t> the past - does this sound familiar?</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rPr b="0" i="0" lang="en" sz="1400" u="none" cap="none" strike="noStrike">
                <a:solidFill>
                  <a:srgbClr val="000000"/>
                </a:solidFill>
                <a:latin typeface="Montserrat"/>
                <a:ea typeface="Montserrat"/>
                <a:cs typeface="Montserrat"/>
                <a:sym typeface="Montserrat"/>
              </a:rPr>
              <a:t>Looks like there were a number of RFPs back then. Are you all still working with unbundled, independent plans?</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0" i="0" lang="en" sz="1400" u="none" cap="none" strike="noStrike">
                <a:solidFill>
                  <a:srgbClr val="000000"/>
                </a:solidFill>
                <a:latin typeface="Montserrat"/>
                <a:ea typeface="Montserrat"/>
                <a:cs typeface="Montserrat"/>
                <a:sym typeface="Montserrat"/>
              </a:rPr>
              <a:t>We're seeing incredible success with unbundled plans - around $4,800 savings per employee, and our renewal rate is -1%. Would you be interested in setting up a call this week or next to get introduced? </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2"/>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lang="en">
                <a:solidFill>
                  <a:schemeClr val="accent5"/>
                </a:solidFill>
              </a:rPr>
              <a:t>Call Script: Neglected lead VM</a:t>
            </a:r>
            <a:endParaRPr>
              <a:solidFill>
                <a:schemeClr val="accent5"/>
              </a:solidFill>
            </a:endParaRPr>
          </a:p>
          <a:p>
            <a:pPr indent="0" lvl="0" marL="0" rtl="0" algn="l">
              <a:lnSpc>
                <a:spcPct val="100000"/>
              </a:lnSpc>
              <a:spcBef>
                <a:spcPts val="0"/>
              </a:spcBef>
              <a:spcAft>
                <a:spcPts val="0"/>
              </a:spcAft>
              <a:buClr>
                <a:srgbClr val="2B58A0"/>
              </a:buClr>
              <a:buSzPts val="2160"/>
              <a:buFont typeface="Ubuntu"/>
              <a:buNone/>
            </a:pPr>
            <a:r>
              <a:t/>
            </a:r>
            <a:endParaRPr/>
          </a:p>
          <a:p>
            <a:pPr indent="0" lvl="0" marL="0" rtl="0" algn="l">
              <a:lnSpc>
                <a:spcPct val="100000"/>
              </a:lnSpc>
              <a:spcBef>
                <a:spcPts val="0"/>
              </a:spcBef>
              <a:spcAft>
                <a:spcPts val="0"/>
              </a:spcAft>
              <a:buClr>
                <a:srgbClr val="2B58A0"/>
              </a:buClr>
              <a:buSzPts val="2160"/>
              <a:buFont typeface="Ubuntu"/>
              <a:buNone/>
            </a:pPr>
            <a:r>
              <a:t/>
            </a:r>
            <a:endParaRPr/>
          </a:p>
        </p:txBody>
      </p:sp>
      <p:sp>
        <p:nvSpPr>
          <p:cNvPr id="289" name="Google Shape;289;p22"/>
          <p:cNvSpPr txBox="1"/>
          <p:nvPr/>
        </p:nvSpPr>
        <p:spPr>
          <a:xfrm>
            <a:off x="568600" y="1313675"/>
            <a:ext cx="7779000" cy="36513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200"/>
              <a:buFont typeface="Arial"/>
              <a:buNone/>
            </a:pPr>
            <a:r>
              <a:rPr b="0" i="0" lang="en" sz="1200" u="none" cap="none" strike="noStrike">
                <a:solidFill>
                  <a:srgbClr val="000000"/>
                </a:solidFill>
                <a:latin typeface="Montserrat"/>
                <a:ea typeface="Montserrat"/>
                <a:cs typeface="Montserrat"/>
                <a:sym typeface="Montserrat"/>
              </a:rPr>
              <a:t>This is Anthony at XYZ health.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rPr b="0" i="0" lang="en" sz="1200" u="none" cap="none" strike="noStrike">
                <a:solidFill>
                  <a:srgbClr val="000000"/>
                </a:solidFill>
                <a:latin typeface="Montserrat"/>
                <a:ea typeface="Montserrat"/>
                <a:cs typeface="Montserrat"/>
                <a:sym typeface="Montserrat"/>
              </a:rPr>
              <a:t>Calling in regards to some RFPs we’ve worked on in the past.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rPr b="0" i="0" lang="en" sz="1200" u="none" cap="none" strike="noStrike">
                <a:solidFill>
                  <a:schemeClr val="dk1"/>
                </a:solidFill>
                <a:latin typeface="Montserrat"/>
                <a:ea typeface="Montserrat"/>
                <a:cs typeface="Montserrat"/>
                <a:sym typeface="Montserrat"/>
              </a:rPr>
              <a:t>Please give me a call back when you get this -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rPr b="0" i="0" lang="en" sz="1200" u="none" cap="none" strike="noStrike">
                <a:solidFill>
                  <a:srgbClr val="000000"/>
                </a:solidFill>
                <a:latin typeface="Montserrat"/>
                <a:ea typeface="Montserrat"/>
                <a:cs typeface="Montserrat"/>
                <a:sym typeface="Montserrat"/>
              </a:rPr>
              <a:t>-------------</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rPr b="0" i="0" lang="en" sz="1200" u="none" cap="none" strike="noStrike">
                <a:solidFill>
                  <a:srgbClr val="000000"/>
                </a:solidFill>
                <a:latin typeface="Montserrat"/>
                <a:ea typeface="Montserrat"/>
                <a:cs typeface="Montserrat"/>
                <a:sym typeface="Montserrat"/>
              </a:rPr>
              <a:t>I’m calling in regards to XYZ group.</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rPr b="0" i="0" lang="en" sz="1200" u="none" cap="none" strike="noStrike">
                <a:solidFill>
                  <a:schemeClr val="dk1"/>
                </a:solidFill>
                <a:latin typeface="Montserrat"/>
                <a:ea typeface="Montserrat"/>
                <a:cs typeface="Montserrat"/>
                <a:sym typeface="Montserrat"/>
              </a:rPr>
              <a:t>Please give me a call back when you get this -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217f599636a_0_10"/>
          <p:cNvSpPr txBox="1"/>
          <p:nvPr>
            <p:ph idx="1" type="body"/>
          </p:nvPr>
        </p:nvSpPr>
        <p:spPr>
          <a:xfrm>
            <a:off x="304125" y="1056174"/>
            <a:ext cx="8343900" cy="3570300"/>
          </a:xfrm>
          <a:prstGeom prst="rect">
            <a:avLst/>
          </a:prstGeom>
          <a:noFill/>
          <a:ln>
            <a:noFill/>
          </a:ln>
        </p:spPr>
        <p:txBody>
          <a:bodyPr anchorCtr="0" anchor="ctr" bIns="0" lIns="144000" spcFirstLastPara="1" rIns="0" wrap="square" tIns="0">
            <a:noAutofit/>
          </a:bodyPr>
          <a:lstStyle/>
          <a:p>
            <a:pPr indent="-317500" lvl="0" marL="457200" marR="0" rtl="0" algn="l">
              <a:lnSpc>
                <a:spcPct val="150000"/>
              </a:lnSpc>
              <a:spcBef>
                <a:spcPts val="0"/>
              </a:spcBef>
              <a:spcAft>
                <a:spcPts val="0"/>
              </a:spcAft>
              <a:buClr>
                <a:srgbClr val="132940"/>
              </a:buClr>
              <a:buSzPts val="1400"/>
              <a:buFont typeface="Montserrat"/>
              <a:buChar char="●"/>
            </a:pPr>
            <a:r>
              <a:rPr b="0" i="0" lang="en" sz="1400" u="none" cap="none" strike="noStrike">
                <a:solidFill>
                  <a:srgbClr val="132940"/>
                </a:solidFill>
                <a:latin typeface="Montserrat"/>
                <a:ea typeface="Montserrat"/>
                <a:cs typeface="Montserrat"/>
                <a:sym typeface="Montserrat"/>
              </a:rPr>
              <a:t>Prospecting Objectives, Activities &amp; Metrics</a:t>
            </a:r>
            <a:endParaRPr b="0" i="0" sz="1400" u="none" cap="none" strike="noStrike">
              <a:solidFill>
                <a:srgbClr val="132940"/>
              </a:solidFill>
              <a:latin typeface="Montserrat"/>
              <a:ea typeface="Montserrat"/>
              <a:cs typeface="Montserrat"/>
              <a:sym typeface="Montserrat"/>
            </a:endParaRPr>
          </a:p>
          <a:p>
            <a:pPr indent="-317500" lvl="0" marL="457200" marR="0" rtl="0" algn="l">
              <a:lnSpc>
                <a:spcPct val="150000"/>
              </a:lnSpc>
              <a:spcBef>
                <a:spcPts val="0"/>
              </a:spcBef>
              <a:spcAft>
                <a:spcPts val="0"/>
              </a:spcAft>
              <a:buClr>
                <a:srgbClr val="132940"/>
              </a:buClr>
              <a:buSzPts val="1400"/>
              <a:buFont typeface="Montserrat"/>
              <a:buChar char="●"/>
            </a:pPr>
            <a:r>
              <a:rPr b="0" i="0" lang="en" sz="1400" u="none" cap="none" strike="noStrike">
                <a:solidFill>
                  <a:srgbClr val="132940"/>
                </a:solidFill>
                <a:latin typeface="Montserrat"/>
                <a:ea typeface="Montserrat"/>
                <a:cs typeface="Montserrat"/>
                <a:sym typeface="Montserrat"/>
              </a:rPr>
              <a:t>Finding the Right Leads &amp; Contacts</a:t>
            </a:r>
            <a:endParaRPr b="0" i="0" sz="1400" u="none" cap="none" strike="noStrike">
              <a:solidFill>
                <a:srgbClr val="132940"/>
              </a:solidFill>
              <a:latin typeface="Montserrat"/>
              <a:ea typeface="Montserrat"/>
              <a:cs typeface="Montserrat"/>
              <a:sym typeface="Montserrat"/>
            </a:endParaRPr>
          </a:p>
          <a:p>
            <a:pPr indent="-317500" lvl="0" marL="457200" marR="0" rtl="0" algn="l">
              <a:lnSpc>
                <a:spcPct val="150000"/>
              </a:lnSpc>
              <a:spcBef>
                <a:spcPts val="0"/>
              </a:spcBef>
              <a:spcAft>
                <a:spcPts val="0"/>
              </a:spcAft>
              <a:buClr>
                <a:srgbClr val="132940"/>
              </a:buClr>
              <a:buSzPts val="1400"/>
              <a:buFont typeface="Montserrat"/>
              <a:buChar char="●"/>
            </a:pPr>
            <a:r>
              <a:rPr b="0" i="0" lang="en" sz="1400" u="none" cap="none" strike="noStrike">
                <a:solidFill>
                  <a:srgbClr val="132940"/>
                </a:solidFill>
                <a:latin typeface="Montserrat"/>
                <a:ea typeface="Montserrat"/>
                <a:cs typeface="Montserrat"/>
                <a:sym typeface="Montserrat"/>
              </a:rPr>
              <a:t>Prospecting Touch Plan</a:t>
            </a:r>
            <a:endParaRPr b="0" i="0" sz="1400" u="none" cap="none" strike="noStrike">
              <a:solidFill>
                <a:srgbClr val="132940"/>
              </a:solidFill>
              <a:latin typeface="Montserrat"/>
              <a:ea typeface="Montserrat"/>
              <a:cs typeface="Montserrat"/>
              <a:sym typeface="Montserrat"/>
            </a:endParaRPr>
          </a:p>
          <a:p>
            <a:pPr indent="-317500" lvl="0" marL="457200" marR="0" rtl="0" algn="l">
              <a:lnSpc>
                <a:spcPct val="150000"/>
              </a:lnSpc>
              <a:spcBef>
                <a:spcPts val="0"/>
              </a:spcBef>
              <a:spcAft>
                <a:spcPts val="0"/>
              </a:spcAft>
              <a:buClr>
                <a:srgbClr val="132940"/>
              </a:buClr>
              <a:buSzPts val="1400"/>
              <a:buFont typeface="Montserrat"/>
              <a:buChar char="●"/>
            </a:pPr>
            <a:r>
              <a:rPr b="0" i="0" lang="en" sz="1400" u="none" cap="none" strike="noStrike">
                <a:solidFill>
                  <a:srgbClr val="132940"/>
                </a:solidFill>
                <a:latin typeface="Montserrat"/>
                <a:ea typeface="Montserrat"/>
                <a:cs typeface="Montserrat"/>
                <a:sym typeface="Montserrat"/>
              </a:rPr>
              <a:t>Messaging &amp; Talk Tracks</a:t>
            </a:r>
            <a:endParaRPr b="0" i="0" sz="1400" u="none" cap="none" strike="noStrike">
              <a:solidFill>
                <a:srgbClr val="132940"/>
              </a:solidFill>
              <a:latin typeface="Montserrat"/>
              <a:ea typeface="Montserrat"/>
              <a:cs typeface="Montserrat"/>
              <a:sym typeface="Montserrat"/>
            </a:endParaRPr>
          </a:p>
          <a:p>
            <a:pPr indent="-317500" lvl="0" marL="457200" marR="0" rtl="0" algn="l">
              <a:lnSpc>
                <a:spcPct val="150000"/>
              </a:lnSpc>
              <a:spcBef>
                <a:spcPts val="0"/>
              </a:spcBef>
              <a:spcAft>
                <a:spcPts val="0"/>
              </a:spcAft>
              <a:buClr>
                <a:srgbClr val="132940"/>
              </a:buClr>
              <a:buSzPts val="1400"/>
              <a:buFont typeface="Arial"/>
              <a:buChar char="●"/>
            </a:pPr>
            <a:r>
              <a:rPr b="0" i="0" lang="en" sz="1400" u="none" cap="none" strike="noStrike">
                <a:solidFill>
                  <a:srgbClr val="132940"/>
                </a:solidFill>
                <a:latin typeface="Montserrat"/>
                <a:ea typeface="Montserrat"/>
                <a:cs typeface="Montserrat"/>
                <a:sym typeface="Montserrat"/>
              </a:rPr>
              <a:t>Social Selling</a:t>
            </a:r>
            <a:r>
              <a:rPr b="0" i="0" lang="en" sz="1400" u="none" cap="none" strike="noStrike">
                <a:solidFill>
                  <a:srgbClr val="132940"/>
                </a:solidFill>
                <a:latin typeface="Arial"/>
                <a:ea typeface="Arial"/>
                <a:cs typeface="Arial"/>
                <a:sym typeface="Arial"/>
              </a:rPr>
              <a:t> </a:t>
            </a:r>
            <a:endParaRPr b="0" i="0" sz="1400" u="none" cap="none" strike="noStrike">
              <a:solidFill>
                <a:srgbClr val="132940"/>
              </a:solidFill>
              <a:latin typeface="Arial"/>
              <a:ea typeface="Arial"/>
              <a:cs typeface="Arial"/>
              <a:sym typeface="Arial"/>
            </a:endParaRPr>
          </a:p>
        </p:txBody>
      </p:sp>
      <p:sp>
        <p:nvSpPr>
          <p:cNvPr id="125" name="Google Shape;125;g217f599636a_0_10"/>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lang="en">
                <a:solidFill>
                  <a:schemeClr val="accent5"/>
                </a:solidFill>
              </a:rPr>
              <a:t>Contents</a:t>
            </a:r>
            <a:endParaRPr b="0">
              <a:solidFill>
                <a:schemeClr val="accent5"/>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3"/>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lang="en">
                <a:solidFill>
                  <a:schemeClr val="accent5"/>
                </a:solidFill>
              </a:rPr>
              <a:t>Call Script: Webinar lead</a:t>
            </a:r>
            <a:endParaRPr>
              <a:solidFill>
                <a:schemeClr val="accent5"/>
              </a:solidFill>
            </a:endParaRPr>
          </a:p>
          <a:p>
            <a:pPr indent="0" lvl="0" marL="0" rtl="0" algn="l">
              <a:lnSpc>
                <a:spcPct val="100000"/>
              </a:lnSpc>
              <a:spcBef>
                <a:spcPts val="0"/>
              </a:spcBef>
              <a:spcAft>
                <a:spcPts val="0"/>
              </a:spcAft>
              <a:buClr>
                <a:srgbClr val="2B58A0"/>
              </a:buClr>
              <a:buSzPts val="2160"/>
              <a:buFont typeface="Ubuntu"/>
              <a:buNone/>
            </a:pPr>
            <a:r>
              <a:t/>
            </a:r>
            <a:endParaRPr/>
          </a:p>
          <a:p>
            <a:pPr indent="0" lvl="0" marL="0" rtl="0" algn="l">
              <a:lnSpc>
                <a:spcPct val="100000"/>
              </a:lnSpc>
              <a:spcBef>
                <a:spcPts val="0"/>
              </a:spcBef>
              <a:spcAft>
                <a:spcPts val="0"/>
              </a:spcAft>
              <a:buClr>
                <a:srgbClr val="2B58A0"/>
              </a:buClr>
              <a:buSzPts val="2160"/>
              <a:buFont typeface="Ubuntu"/>
              <a:buNone/>
            </a:pPr>
            <a:r>
              <a:t/>
            </a:r>
            <a:endParaRPr/>
          </a:p>
        </p:txBody>
      </p:sp>
      <p:sp>
        <p:nvSpPr>
          <p:cNvPr id="295" name="Google Shape;295;p23"/>
          <p:cNvSpPr txBox="1"/>
          <p:nvPr/>
        </p:nvSpPr>
        <p:spPr>
          <a:xfrm>
            <a:off x="568600" y="1313675"/>
            <a:ext cx="7779000" cy="28752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400"/>
              <a:buFont typeface="Arial"/>
              <a:buNone/>
            </a:pPr>
            <a:r>
              <a:rPr b="0" i="0" lang="en" sz="1400" u="none" cap="none" strike="noStrike">
                <a:solidFill>
                  <a:srgbClr val="000000"/>
                </a:solidFill>
                <a:latin typeface="Montserrat"/>
                <a:ea typeface="Montserrat"/>
                <a:cs typeface="Montserrat"/>
                <a:sym typeface="Montserrat"/>
              </a:rPr>
              <a:t>This is Anthony at XYZ health. Did I catch you at a bad time?</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0" i="0" lang="en" sz="1400" u="none" cap="none" strike="noStrike">
                <a:solidFill>
                  <a:srgbClr val="000000"/>
                </a:solidFill>
                <a:latin typeface="Montserrat"/>
                <a:ea typeface="Montserrat"/>
                <a:cs typeface="Montserrat"/>
                <a:sym typeface="Montserrat"/>
              </a:rPr>
              <a:t>Excellent. Are you familiar with XYZ Health?</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0" i="0" lang="en" sz="1400" u="none" cap="none" strike="noStrike">
                <a:solidFill>
                  <a:srgbClr val="000000"/>
                </a:solidFill>
                <a:latin typeface="Montserrat"/>
                <a:ea typeface="Montserrat"/>
                <a:cs typeface="Montserrat"/>
                <a:sym typeface="Montserrat"/>
              </a:rPr>
              <a:t>Excellent. Seems like you work with clients on unbundled, independent plans. Is this still the case?</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0" i="0" lang="en" sz="1400" u="none" cap="none" strike="noStrike">
                <a:solidFill>
                  <a:srgbClr val="000000"/>
                </a:solidFill>
                <a:latin typeface="Montserrat"/>
                <a:ea typeface="Montserrat"/>
                <a:cs typeface="Montserrat"/>
                <a:sym typeface="Montserrat"/>
              </a:rPr>
              <a:t>Nice. I was calling to see if you have availability over the next week or two to schedule a discovery meeting with my boss and we can do a refresher of some of the unique features that XYZ is able to provide to self-funded clients?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4"/>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lang="en">
                <a:solidFill>
                  <a:schemeClr val="accent5"/>
                </a:solidFill>
              </a:rPr>
              <a:t>Call Script: Webinar lead</a:t>
            </a:r>
            <a:endParaRPr>
              <a:solidFill>
                <a:schemeClr val="accent5"/>
              </a:solidFill>
            </a:endParaRPr>
          </a:p>
          <a:p>
            <a:pPr indent="0" lvl="0" marL="0" rtl="0" algn="l">
              <a:lnSpc>
                <a:spcPct val="100000"/>
              </a:lnSpc>
              <a:spcBef>
                <a:spcPts val="0"/>
              </a:spcBef>
              <a:spcAft>
                <a:spcPts val="0"/>
              </a:spcAft>
              <a:buClr>
                <a:srgbClr val="2B58A0"/>
              </a:buClr>
              <a:buSzPts val="2160"/>
              <a:buFont typeface="Ubuntu"/>
              <a:buNone/>
            </a:pPr>
            <a:r>
              <a:t/>
            </a:r>
            <a:endParaRPr/>
          </a:p>
          <a:p>
            <a:pPr indent="0" lvl="0" marL="0" rtl="0" algn="l">
              <a:lnSpc>
                <a:spcPct val="100000"/>
              </a:lnSpc>
              <a:spcBef>
                <a:spcPts val="0"/>
              </a:spcBef>
              <a:spcAft>
                <a:spcPts val="0"/>
              </a:spcAft>
              <a:buClr>
                <a:srgbClr val="2B58A0"/>
              </a:buClr>
              <a:buSzPts val="2160"/>
              <a:buFont typeface="Ubuntu"/>
              <a:buNone/>
            </a:pPr>
            <a:r>
              <a:t/>
            </a:r>
            <a:endParaRPr/>
          </a:p>
        </p:txBody>
      </p:sp>
      <p:sp>
        <p:nvSpPr>
          <p:cNvPr id="301" name="Google Shape;301;p24"/>
          <p:cNvSpPr txBox="1"/>
          <p:nvPr/>
        </p:nvSpPr>
        <p:spPr>
          <a:xfrm>
            <a:off x="568600" y="1313675"/>
            <a:ext cx="7779000" cy="36513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200"/>
              <a:buFont typeface="Arial"/>
              <a:buNone/>
            </a:pPr>
            <a:r>
              <a:rPr b="0" i="0" lang="en" sz="1200" u="none" cap="none" strike="noStrike">
                <a:solidFill>
                  <a:srgbClr val="000000"/>
                </a:solidFill>
                <a:latin typeface="Montserrat"/>
                <a:ea typeface="Montserrat"/>
                <a:cs typeface="Montserrat"/>
                <a:sym typeface="Montserrat"/>
              </a:rPr>
              <a:t>This is Anthony at XYZ health. Did I catch you at a bad time?</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rPr b="0" i="0" lang="en" sz="1200" u="none" cap="none" strike="noStrike">
                <a:solidFill>
                  <a:srgbClr val="000000"/>
                </a:solidFill>
                <a:latin typeface="Montserrat"/>
                <a:ea typeface="Montserrat"/>
                <a:cs typeface="Montserrat"/>
                <a:sym typeface="Montserrat"/>
              </a:rPr>
              <a:t>Excellent. Are you familiar with XYZ Health?</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rPr b="0" i="0" lang="en" sz="1200" u="none" cap="none" strike="noStrike">
                <a:solidFill>
                  <a:srgbClr val="000000"/>
                </a:solidFill>
                <a:latin typeface="Montserrat"/>
                <a:ea typeface="Montserrat"/>
                <a:cs typeface="Montserrat"/>
                <a:sym typeface="Montserrat"/>
              </a:rPr>
              <a:t>The reason I’m calling today is I see you came to a couple of webinars with XYZ last year, but nobody here ever really called you or followed up.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rPr b="0" i="0" lang="en" sz="1200" u="none" cap="none" strike="noStrike">
                <a:solidFill>
                  <a:srgbClr val="000000"/>
                </a:solidFill>
                <a:latin typeface="Montserrat"/>
                <a:ea typeface="Montserrat"/>
                <a:cs typeface="Montserrat"/>
                <a:sym typeface="Montserrat"/>
              </a:rPr>
              <a:t>What was your interest in XYZ Health?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rPr b="0" i="0" lang="en" sz="1200" u="none" cap="none" strike="noStrike">
                <a:solidFill>
                  <a:srgbClr val="000000"/>
                </a:solidFill>
                <a:latin typeface="Montserrat"/>
                <a:ea typeface="Montserrat"/>
                <a:cs typeface="Montserrat"/>
                <a:sym typeface="Montserrat"/>
              </a:rPr>
              <a:t>Oh that’s awesome. Would you like to set up a quick refresher call with our team to learn about what we’re offering and some of the successes we’ve been having this year?</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5"/>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lang="en">
                <a:solidFill>
                  <a:schemeClr val="accent5"/>
                </a:solidFill>
              </a:rPr>
              <a:t>Call Script: Tradeshow lead</a:t>
            </a:r>
            <a:endParaRPr>
              <a:solidFill>
                <a:schemeClr val="accent5"/>
              </a:solidFill>
            </a:endParaRPr>
          </a:p>
          <a:p>
            <a:pPr indent="0" lvl="0" marL="0" rtl="0" algn="l">
              <a:lnSpc>
                <a:spcPct val="100000"/>
              </a:lnSpc>
              <a:spcBef>
                <a:spcPts val="0"/>
              </a:spcBef>
              <a:spcAft>
                <a:spcPts val="0"/>
              </a:spcAft>
              <a:buClr>
                <a:srgbClr val="2B58A0"/>
              </a:buClr>
              <a:buSzPts val="2160"/>
              <a:buFont typeface="Ubuntu"/>
              <a:buNone/>
            </a:pPr>
            <a:r>
              <a:t/>
            </a:r>
            <a:endParaRPr/>
          </a:p>
          <a:p>
            <a:pPr indent="0" lvl="0" marL="0" rtl="0" algn="l">
              <a:lnSpc>
                <a:spcPct val="100000"/>
              </a:lnSpc>
              <a:spcBef>
                <a:spcPts val="0"/>
              </a:spcBef>
              <a:spcAft>
                <a:spcPts val="0"/>
              </a:spcAft>
              <a:buClr>
                <a:srgbClr val="2B58A0"/>
              </a:buClr>
              <a:buSzPts val="2160"/>
              <a:buFont typeface="Ubuntu"/>
              <a:buNone/>
            </a:pPr>
            <a:r>
              <a:t/>
            </a:r>
            <a:endParaRPr/>
          </a:p>
        </p:txBody>
      </p:sp>
      <p:sp>
        <p:nvSpPr>
          <p:cNvPr id="307" name="Google Shape;307;p25"/>
          <p:cNvSpPr txBox="1"/>
          <p:nvPr/>
        </p:nvSpPr>
        <p:spPr>
          <a:xfrm>
            <a:off x="568600" y="1313675"/>
            <a:ext cx="7779000" cy="36513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1"/>
              </a:buClr>
              <a:buSzPts val="1100"/>
              <a:buFont typeface="Arial"/>
              <a:buNone/>
            </a:pPr>
            <a:r>
              <a:rPr b="0" i="0" lang="en" sz="1200" u="none" cap="none" strike="noStrike">
                <a:solidFill>
                  <a:srgbClr val="000000"/>
                </a:solidFill>
                <a:latin typeface="Montserrat"/>
                <a:ea typeface="Montserrat"/>
                <a:cs typeface="Montserrat"/>
                <a:sym typeface="Montserrat"/>
              </a:rPr>
              <a:t>This is Anthony, I am head of business partnerships at XYZ Health. Did I catch you at a bad time?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rPr b="0" i="0" lang="en" sz="1200" u="none" cap="none" strike="noStrike">
                <a:solidFill>
                  <a:srgbClr val="000000"/>
                </a:solidFill>
                <a:latin typeface="Montserrat"/>
                <a:ea typeface="Montserrat"/>
                <a:cs typeface="Montserrat"/>
                <a:sym typeface="Montserrat"/>
              </a:rPr>
              <a:t>I saw you came by our booth at ABC Conference, and we didn’t get a chance to connect. I was hoping to learn more about [BROKERAGE].</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rPr b="0" i="0" lang="en" sz="1200" u="none" cap="none" strike="noStrike">
                <a:solidFill>
                  <a:srgbClr val="000000"/>
                </a:solidFill>
                <a:latin typeface="Montserrat"/>
                <a:ea typeface="Montserrat"/>
                <a:cs typeface="Montserrat"/>
                <a:sym typeface="Montserrat"/>
              </a:rPr>
              <a:t>Are you familiar with XYZ Health?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rPr b="0" i="0" lang="en" sz="1200" u="none" cap="none" strike="noStrike">
                <a:solidFill>
                  <a:srgbClr val="000000"/>
                </a:solidFill>
                <a:latin typeface="Montserrat"/>
                <a:ea typeface="Montserrat"/>
                <a:cs typeface="Montserrat"/>
                <a:sym typeface="Montserrat"/>
              </a:rPr>
              <a:t>Is there a time this week we could set up an intro call?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rPr b="0" i="0" lang="en" sz="1200" u="none" cap="none" strike="noStrike">
                <a:solidFill>
                  <a:srgbClr val="000000"/>
                </a:solidFill>
                <a:latin typeface="Montserrat"/>
                <a:ea typeface="Montserrat"/>
                <a:cs typeface="Montserrat"/>
                <a:sym typeface="Montserrat"/>
              </a:rPr>
              <a:t>How did you like the show?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chemeClr val="dk1"/>
              </a:buClr>
              <a:buSzPts val="1100"/>
              <a:buFont typeface="Arial"/>
              <a:buNone/>
            </a:pPr>
            <a:r>
              <a:rPr b="0" i="0" lang="en" sz="1200" u="none" cap="none" strike="noStrike">
                <a:solidFill>
                  <a:srgbClr val="000000"/>
                </a:solidFill>
                <a:latin typeface="Montserrat"/>
                <a:ea typeface="Montserrat"/>
                <a:cs typeface="Montserrat"/>
                <a:sym typeface="Montserrat"/>
              </a:rPr>
              <a:t>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217f599636a_0_406"/>
          <p:cNvSpPr txBox="1"/>
          <p:nvPr>
            <p:ph idx="4294967295" type="title"/>
          </p:nvPr>
        </p:nvSpPr>
        <p:spPr>
          <a:xfrm>
            <a:off x="700650" y="2161300"/>
            <a:ext cx="7755600" cy="845400"/>
          </a:xfrm>
          <a:prstGeom prst="rect">
            <a:avLst/>
          </a:prstGeom>
          <a:noFill/>
          <a:ln>
            <a:noFill/>
          </a:ln>
        </p:spPr>
        <p:txBody>
          <a:bodyPr anchorCtr="0" anchor="ctr" bIns="91400" lIns="91400" spcFirstLastPara="1" rIns="91400" wrap="square" tIns="91400">
            <a:noAutofit/>
          </a:bodyPr>
          <a:lstStyle/>
          <a:p>
            <a:pPr indent="0" lvl="0" marL="0" rtl="0" algn="ctr">
              <a:lnSpc>
                <a:spcPct val="100000"/>
              </a:lnSpc>
              <a:spcBef>
                <a:spcPts val="0"/>
              </a:spcBef>
              <a:spcAft>
                <a:spcPts val="0"/>
              </a:spcAft>
              <a:buClr>
                <a:schemeClr val="dk1"/>
              </a:buClr>
              <a:buSzPts val="1100"/>
              <a:buFont typeface="Arial"/>
              <a:buNone/>
            </a:pPr>
            <a:r>
              <a:rPr lang="en">
                <a:solidFill>
                  <a:srgbClr val="FFFFFF"/>
                </a:solidFill>
                <a:latin typeface="Montserrat Light"/>
                <a:ea typeface="Montserrat Light"/>
                <a:cs typeface="Montserrat Light"/>
                <a:sym typeface="Montserrat Light"/>
              </a:rPr>
              <a:t>Terms &amp; Definitions</a:t>
            </a:r>
            <a:endParaRPr>
              <a:solidFill>
                <a:srgbClr val="FFFFFF"/>
              </a:solidFill>
              <a:latin typeface="Montserrat Light"/>
              <a:ea typeface="Montserrat Light"/>
              <a:cs typeface="Montserrat Light"/>
              <a:sym typeface="Montserrat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1"/>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lang="en">
                <a:solidFill>
                  <a:schemeClr val="accent5"/>
                </a:solidFill>
              </a:rPr>
              <a:t>Lifecycle Stages</a:t>
            </a:r>
            <a:endParaRPr>
              <a:solidFill>
                <a:schemeClr val="accent5"/>
              </a:solidFill>
            </a:endParaRPr>
          </a:p>
          <a:p>
            <a:pPr indent="0" lvl="0" marL="0" rtl="0" algn="l">
              <a:lnSpc>
                <a:spcPct val="100000"/>
              </a:lnSpc>
              <a:spcBef>
                <a:spcPts val="0"/>
              </a:spcBef>
              <a:spcAft>
                <a:spcPts val="0"/>
              </a:spcAft>
              <a:buClr>
                <a:srgbClr val="2B58A0"/>
              </a:buClr>
              <a:buSzPts val="2160"/>
              <a:buFont typeface="Ubuntu"/>
              <a:buNone/>
            </a:pPr>
            <a:r>
              <a:t/>
            </a:r>
            <a:endParaRPr/>
          </a:p>
          <a:p>
            <a:pPr indent="0" lvl="0" marL="0" rtl="0" algn="l">
              <a:lnSpc>
                <a:spcPct val="100000"/>
              </a:lnSpc>
              <a:spcBef>
                <a:spcPts val="0"/>
              </a:spcBef>
              <a:spcAft>
                <a:spcPts val="0"/>
              </a:spcAft>
              <a:buClr>
                <a:srgbClr val="2B58A0"/>
              </a:buClr>
              <a:buSzPts val="2160"/>
              <a:buFont typeface="Ubuntu"/>
              <a:buNone/>
            </a:pPr>
            <a:r>
              <a:t/>
            </a:r>
            <a:endParaRPr/>
          </a:p>
        </p:txBody>
      </p:sp>
      <p:sp>
        <p:nvSpPr>
          <p:cNvPr id="318" name="Google Shape;318;p31"/>
          <p:cNvSpPr txBox="1"/>
          <p:nvPr/>
        </p:nvSpPr>
        <p:spPr>
          <a:xfrm>
            <a:off x="797200" y="1466075"/>
            <a:ext cx="7779000" cy="28752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319" name="Google Shape;319;p31"/>
          <p:cNvSpPr txBox="1"/>
          <p:nvPr/>
        </p:nvSpPr>
        <p:spPr>
          <a:xfrm>
            <a:off x="797200" y="1466075"/>
            <a:ext cx="7779000" cy="28752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Lead</a:t>
            </a:r>
            <a:r>
              <a:rPr b="0" i="0" lang="en" sz="1400" u="none" cap="none" strike="noStrike">
                <a:solidFill>
                  <a:srgbClr val="000000"/>
                </a:solidFill>
                <a:latin typeface="Montserrat"/>
                <a:ea typeface="Montserrat"/>
                <a:cs typeface="Montserrat"/>
                <a:sym typeface="Montserrat"/>
              </a:rPr>
              <a:t>								Trying to connect</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Marketing Qualified Lead	</a:t>
            </a:r>
            <a:r>
              <a:rPr b="0" i="0" lang="en" sz="1400" u="none" cap="none" strike="noStrike">
                <a:solidFill>
                  <a:srgbClr val="000000"/>
                </a:solidFill>
                <a:latin typeface="Montserrat"/>
                <a:ea typeface="Montserrat"/>
                <a:cs typeface="Montserrat"/>
                <a:sym typeface="Montserrat"/>
              </a:rPr>
              <a:t>		Trying for discovery &amp; qualification</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Sales Qualified Lead	</a:t>
            </a:r>
            <a:r>
              <a:rPr b="0" i="0" lang="en" sz="1400" u="none" cap="none" strike="noStrike">
                <a:solidFill>
                  <a:srgbClr val="000000"/>
                </a:solidFill>
                <a:latin typeface="Montserrat"/>
                <a:ea typeface="Montserrat"/>
                <a:cs typeface="Montserrat"/>
                <a:sym typeface="Montserrat"/>
              </a:rPr>
              <a:t>			Trying for case</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Opportunity</a:t>
            </a:r>
            <a:r>
              <a:rPr b="0" i="0" lang="en" sz="1400" u="none" cap="none" strike="noStrike">
                <a:solidFill>
                  <a:srgbClr val="000000"/>
                </a:solidFill>
                <a:latin typeface="Montserrat"/>
                <a:ea typeface="Montserrat"/>
                <a:cs typeface="Montserrat"/>
                <a:sym typeface="Montserrat"/>
              </a:rPr>
              <a:t>						RFP</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Customer</a:t>
            </a:r>
            <a:r>
              <a:rPr b="0" i="0" lang="en" sz="1400" u="none" cap="none" strike="noStrike">
                <a:solidFill>
                  <a:srgbClr val="000000"/>
                </a:solidFill>
                <a:latin typeface="Montserrat"/>
                <a:ea typeface="Montserrat"/>
                <a:cs typeface="Montserrat"/>
                <a:sym typeface="Montserrat"/>
              </a:rPr>
              <a:t>							Closed won case</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Other</a:t>
            </a:r>
            <a:r>
              <a:rPr b="0" i="0" lang="en" sz="1400" u="none" cap="none" strike="noStrike">
                <a:solidFill>
                  <a:srgbClr val="000000"/>
                </a:solidFill>
                <a:latin typeface="Montserrat"/>
                <a:ea typeface="Montserrat"/>
                <a:cs typeface="Montserrat"/>
                <a:sym typeface="Montserrat"/>
              </a:rPr>
              <a:t>							Disqualified</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Subscriber</a:t>
            </a:r>
            <a:r>
              <a:rPr b="0" i="0" lang="en" sz="1400" u="none" cap="none" strike="noStrike">
                <a:solidFill>
                  <a:srgbClr val="000000"/>
                </a:solidFill>
                <a:latin typeface="Montserrat"/>
                <a:ea typeface="Montserrat"/>
                <a:cs typeface="Montserrat"/>
                <a:sym typeface="Montserrat"/>
              </a:rPr>
              <a:t>						Not qualified (yet)</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2"/>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lang="en">
                <a:solidFill>
                  <a:schemeClr val="accent5"/>
                </a:solidFill>
              </a:rPr>
              <a:t>Lead Status</a:t>
            </a:r>
            <a:endParaRPr>
              <a:solidFill>
                <a:schemeClr val="accent5"/>
              </a:solidFill>
            </a:endParaRPr>
          </a:p>
          <a:p>
            <a:pPr indent="0" lvl="0" marL="0" rtl="0" algn="l">
              <a:lnSpc>
                <a:spcPct val="100000"/>
              </a:lnSpc>
              <a:spcBef>
                <a:spcPts val="0"/>
              </a:spcBef>
              <a:spcAft>
                <a:spcPts val="0"/>
              </a:spcAft>
              <a:buClr>
                <a:srgbClr val="2B58A0"/>
              </a:buClr>
              <a:buSzPts val="2160"/>
              <a:buFont typeface="Ubuntu"/>
              <a:buNone/>
            </a:pPr>
            <a:r>
              <a:t/>
            </a:r>
            <a:endParaRPr/>
          </a:p>
          <a:p>
            <a:pPr indent="0" lvl="0" marL="0" rtl="0" algn="l">
              <a:lnSpc>
                <a:spcPct val="100000"/>
              </a:lnSpc>
              <a:spcBef>
                <a:spcPts val="0"/>
              </a:spcBef>
              <a:spcAft>
                <a:spcPts val="0"/>
              </a:spcAft>
              <a:buClr>
                <a:srgbClr val="2B58A0"/>
              </a:buClr>
              <a:buSzPts val="2160"/>
              <a:buFont typeface="Ubuntu"/>
              <a:buNone/>
            </a:pPr>
            <a:r>
              <a:t/>
            </a:r>
            <a:endParaRPr/>
          </a:p>
        </p:txBody>
      </p:sp>
      <p:sp>
        <p:nvSpPr>
          <p:cNvPr id="325" name="Google Shape;325;p32"/>
          <p:cNvSpPr txBox="1"/>
          <p:nvPr/>
        </p:nvSpPr>
        <p:spPr>
          <a:xfrm>
            <a:off x="1025800" y="1770875"/>
            <a:ext cx="7779000" cy="28752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326" name="Google Shape;326;p32"/>
          <p:cNvSpPr txBox="1"/>
          <p:nvPr/>
        </p:nvSpPr>
        <p:spPr>
          <a:xfrm>
            <a:off x="1025800" y="1770875"/>
            <a:ext cx="7779000" cy="28752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New						</a:t>
            </a:r>
            <a:r>
              <a:rPr b="0" i="0" lang="en" sz="1400" u="none" cap="none" strike="noStrike">
                <a:solidFill>
                  <a:srgbClr val="000000"/>
                </a:solidFill>
                <a:latin typeface="Montserrat"/>
                <a:ea typeface="Montserrat"/>
                <a:cs typeface="Montserrat"/>
                <a:sym typeface="Montserrat"/>
              </a:rPr>
              <a:t>Untouched</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In Progress</a:t>
            </a:r>
            <a:r>
              <a:rPr b="0" i="0" lang="en" sz="1400" u="none" cap="none" strike="noStrike">
                <a:solidFill>
                  <a:srgbClr val="000000"/>
                </a:solidFill>
                <a:latin typeface="Montserrat"/>
                <a:ea typeface="Montserrat"/>
                <a:cs typeface="Montserrat"/>
                <a:sym typeface="Montserrat"/>
              </a:rPr>
              <a:t>				Trying to connect</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Connected</a:t>
            </a:r>
            <a:r>
              <a:rPr b="0" i="0" lang="en" sz="1400" u="none" cap="none" strike="noStrike">
                <a:solidFill>
                  <a:srgbClr val="000000"/>
                </a:solidFill>
                <a:latin typeface="Montserrat"/>
                <a:ea typeface="Montserrat"/>
                <a:cs typeface="Montserrat"/>
                <a:sym typeface="Montserrat"/>
              </a:rPr>
              <a:t>				Connected</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Rejected</a:t>
            </a:r>
            <a:r>
              <a:rPr b="0" i="0" lang="en" sz="1400" u="none" cap="none" strike="noStrike">
                <a:solidFill>
                  <a:srgbClr val="000000"/>
                </a:solidFill>
                <a:latin typeface="Montserrat"/>
                <a:ea typeface="Montserrat"/>
                <a:cs typeface="Montserrat"/>
                <a:sym typeface="Montserrat"/>
              </a:rPr>
              <a:t>					Not qualified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Bad Timing</a:t>
            </a:r>
            <a:r>
              <a:rPr b="0" i="0" lang="en" sz="1400" u="none" cap="none" strike="noStrike">
                <a:solidFill>
                  <a:srgbClr val="000000"/>
                </a:solidFill>
                <a:latin typeface="Montserrat"/>
                <a:ea typeface="Montserrat"/>
                <a:cs typeface="Montserrat"/>
                <a:sym typeface="Montserrat"/>
              </a:rPr>
              <a:t>				Revisit later</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17f599636a_0_15"/>
          <p:cNvSpPr txBox="1"/>
          <p:nvPr>
            <p:ph idx="1" type="body"/>
          </p:nvPr>
        </p:nvSpPr>
        <p:spPr>
          <a:xfrm>
            <a:off x="304125" y="1056175"/>
            <a:ext cx="5958000" cy="3570300"/>
          </a:xfrm>
          <a:prstGeom prst="rect">
            <a:avLst/>
          </a:prstGeom>
          <a:noFill/>
          <a:ln>
            <a:noFill/>
          </a:ln>
        </p:spPr>
        <p:txBody>
          <a:bodyPr anchorCtr="0" anchor="ctr" bIns="0" lIns="144000" spcFirstLastPara="1" rIns="0" wrap="square" tIns="0">
            <a:noAutofit/>
          </a:bodyPr>
          <a:lstStyle/>
          <a:p>
            <a:pPr indent="0" lvl="0" marL="0" marR="0" rtl="0" algn="l">
              <a:lnSpc>
                <a:spcPct val="115000"/>
              </a:lnSpc>
              <a:spcBef>
                <a:spcPts val="0"/>
              </a:spcBef>
              <a:spcAft>
                <a:spcPts val="0"/>
              </a:spcAft>
              <a:buClr>
                <a:srgbClr val="FFFFFF"/>
              </a:buClr>
              <a:buSzPts val="2000"/>
              <a:buFont typeface="Calibri"/>
              <a:buNone/>
            </a:pPr>
            <a:r>
              <a:rPr b="0" i="0" lang="en" sz="1300" u="none" cap="none" strike="noStrike">
                <a:solidFill>
                  <a:schemeClr val="lt1"/>
                </a:solidFill>
                <a:latin typeface="Arial"/>
                <a:ea typeface="Arial"/>
                <a:cs typeface="Arial"/>
                <a:sym typeface="Arial"/>
              </a:rPr>
              <a:t>“</a:t>
            </a:r>
            <a:r>
              <a:rPr b="0" i="0" lang="en" sz="1300" u="none" cap="none" strike="noStrike">
                <a:solidFill>
                  <a:schemeClr val="lt1"/>
                </a:solidFill>
                <a:latin typeface="Montserrat"/>
                <a:ea typeface="Montserrat"/>
                <a:cs typeface="Montserrat"/>
                <a:sym typeface="Montserrat"/>
              </a:rPr>
              <a:t>What's the secret that separates superstars from everyone else, and why do they consistently outperform other salespeople? </a:t>
            </a:r>
            <a:r>
              <a:rPr b="1" i="0" lang="en" sz="1300" u="none" cap="none" strike="noStrike">
                <a:solidFill>
                  <a:schemeClr val="lt1"/>
                </a:solidFill>
                <a:latin typeface="Montserrat"/>
                <a:ea typeface="Montserrat"/>
                <a:cs typeface="Montserrat"/>
                <a:sym typeface="Montserrat"/>
              </a:rPr>
              <a:t>Fanatical Prospecting</a:t>
            </a:r>
            <a:r>
              <a:rPr b="0" i="0" lang="en" sz="1300" u="none" cap="none" strike="noStrike">
                <a:solidFill>
                  <a:schemeClr val="lt1"/>
                </a:solidFill>
                <a:latin typeface="Montserrat"/>
                <a:ea typeface="Montserrat"/>
                <a:cs typeface="Montserrat"/>
                <a:sym typeface="Montserrat"/>
              </a:rPr>
              <a:t>. </a:t>
            </a:r>
            <a:br>
              <a:rPr b="0" i="0" lang="en" sz="1300" u="none" cap="none" strike="noStrike">
                <a:solidFill>
                  <a:schemeClr val="lt1"/>
                </a:solidFill>
                <a:latin typeface="Montserrat"/>
                <a:ea typeface="Montserrat"/>
                <a:cs typeface="Montserrat"/>
                <a:sym typeface="Montserrat"/>
              </a:rPr>
            </a:br>
            <a:endParaRPr b="0" i="0" sz="1300" u="none" cap="none" strike="noStrike">
              <a:solidFill>
                <a:schemeClr val="lt1"/>
              </a:solidFill>
              <a:latin typeface="Montserrat"/>
              <a:ea typeface="Montserrat"/>
              <a:cs typeface="Montserrat"/>
              <a:sym typeface="Montserrat"/>
            </a:endParaRPr>
          </a:p>
          <a:p>
            <a:pPr indent="0" lvl="0" marL="0" marR="0" rtl="0" algn="l">
              <a:lnSpc>
                <a:spcPct val="115000"/>
              </a:lnSpc>
              <a:spcBef>
                <a:spcPts val="0"/>
              </a:spcBef>
              <a:spcAft>
                <a:spcPts val="0"/>
              </a:spcAft>
              <a:buClr>
                <a:srgbClr val="FFFFFF"/>
              </a:buClr>
              <a:buSzPts val="2000"/>
              <a:buFont typeface="Calibri"/>
              <a:buNone/>
            </a:pPr>
            <a:r>
              <a:rPr b="0" i="0" lang="en" sz="1300" u="none" cap="none" strike="noStrike">
                <a:solidFill>
                  <a:schemeClr val="lt1"/>
                </a:solidFill>
                <a:latin typeface="Montserrat"/>
                <a:ea typeface="Montserrat"/>
                <a:cs typeface="Montserrat"/>
                <a:sym typeface="Montserrat"/>
              </a:rPr>
              <a:t>Superstars are relentless, unstoppable prospectors. They are obsessive about keeping their pipeline full of qualified prospects. They prospect anywhere and anytime—constantly turning over rocks looking for their next opportunity. They prospect day and night—unstoppable and always on.”</a:t>
            </a:r>
            <a:endParaRPr b="0" i="0" sz="1300" u="none" cap="none" strike="noStrike">
              <a:solidFill>
                <a:schemeClr val="lt1"/>
              </a:solidFill>
              <a:latin typeface="Montserrat"/>
              <a:ea typeface="Montserrat"/>
              <a:cs typeface="Montserrat"/>
              <a:sym typeface="Montserrat"/>
            </a:endParaRPr>
          </a:p>
          <a:p>
            <a:pPr indent="0" lvl="0" marL="0" marR="0" rtl="0" algn="l">
              <a:lnSpc>
                <a:spcPct val="115000"/>
              </a:lnSpc>
              <a:spcBef>
                <a:spcPts val="0"/>
              </a:spcBef>
              <a:spcAft>
                <a:spcPts val="0"/>
              </a:spcAft>
              <a:buClr>
                <a:srgbClr val="FFFFFF"/>
              </a:buClr>
              <a:buSzPts val="2000"/>
              <a:buFont typeface="Calibri"/>
              <a:buNone/>
            </a:pPr>
            <a:r>
              <a:t/>
            </a:r>
            <a:endParaRPr b="0" i="0" sz="1300" u="none" cap="none" strike="noStrike">
              <a:solidFill>
                <a:schemeClr val="lt1"/>
              </a:solidFill>
              <a:latin typeface="Montserrat"/>
              <a:ea typeface="Montserrat"/>
              <a:cs typeface="Montserrat"/>
              <a:sym typeface="Montserrat"/>
            </a:endParaRPr>
          </a:p>
          <a:p>
            <a:pPr indent="0" lvl="0" marL="0" marR="0" rtl="0" algn="l">
              <a:lnSpc>
                <a:spcPct val="115000"/>
              </a:lnSpc>
              <a:spcBef>
                <a:spcPts val="0"/>
              </a:spcBef>
              <a:spcAft>
                <a:spcPts val="0"/>
              </a:spcAft>
              <a:buClr>
                <a:srgbClr val="FFFFFF"/>
              </a:buClr>
              <a:buSzPts val="2000"/>
              <a:buFont typeface="Calibri"/>
              <a:buNone/>
            </a:pPr>
            <a:r>
              <a:rPr b="0" i="0" lang="en" sz="1300" u="none" cap="none" strike="noStrike">
                <a:solidFill>
                  <a:schemeClr val="lt1"/>
                </a:solidFill>
                <a:latin typeface="Montserrat"/>
                <a:ea typeface="Montserrat"/>
                <a:cs typeface="Montserrat"/>
                <a:sym typeface="Montserrat"/>
              </a:rPr>
              <a:t>-Jeb Blount, </a:t>
            </a:r>
            <a:r>
              <a:rPr b="0" i="1" lang="en" sz="1300" u="none" cap="none" strike="noStrike">
                <a:solidFill>
                  <a:schemeClr val="lt1"/>
                </a:solidFill>
                <a:latin typeface="Montserrat"/>
                <a:ea typeface="Montserrat"/>
                <a:cs typeface="Montserrat"/>
                <a:sym typeface="Montserrat"/>
              </a:rPr>
              <a:t>Fanatical Prospecting </a:t>
            </a:r>
            <a:endParaRPr b="0" i="0" sz="1300" u="none" cap="none" strike="noStrike">
              <a:solidFill>
                <a:schemeClr val="lt1"/>
              </a:solidFill>
              <a:latin typeface="Montserrat"/>
              <a:ea typeface="Montserrat"/>
              <a:cs typeface="Montserrat"/>
              <a:sym typeface="Montserrat"/>
            </a:endParaRPr>
          </a:p>
        </p:txBody>
      </p:sp>
      <p:sp>
        <p:nvSpPr>
          <p:cNvPr id="131" name="Google Shape;131;g217f599636a_0_15"/>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b="0" lang="en">
                <a:solidFill>
                  <a:schemeClr val="accent5"/>
                </a:solidFill>
                <a:latin typeface="Montserrat"/>
                <a:ea typeface="Montserrat"/>
                <a:cs typeface="Montserrat"/>
                <a:sym typeface="Montserrat"/>
              </a:rPr>
              <a:t>Fanatical Prospecting</a:t>
            </a:r>
            <a:endParaRPr b="0">
              <a:solidFill>
                <a:schemeClr val="accent5"/>
              </a:solidFill>
              <a:latin typeface="Montserrat"/>
              <a:ea typeface="Montserrat"/>
              <a:cs typeface="Montserrat"/>
              <a:sym typeface="Montserrat"/>
            </a:endParaRPr>
          </a:p>
        </p:txBody>
      </p:sp>
      <p:pic>
        <p:nvPicPr>
          <p:cNvPr descr="Image result for fanatical prospecting image" id="132" name="Google Shape;132;g217f599636a_0_15"/>
          <p:cNvPicPr preferRelativeResize="0"/>
          <p:nvPr/>
        </p:nvPicPr>
        <p:blipFill rotWithShape="1">
          <a:blip r:embed="rId3">
            <a:alphaModFix/>
          </a:blip>
          <a:srcRect b="0" l="0" r="0" t="0"/>
          <a:stretch/>
        </p:blipFill>
        <p:spPr>
          <a:xfrm>
            <a:off x="6262124" y="1056174"/>
            <a:ext cx="2451800" cy="3362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17f599636a_0_21"/>
          <p:cNvSpPr txBox="1"/>
          <p:nvPr>
            <p:ph idx="1" type="body"/>
          </p:nvPr>
        </p:nvSpPr>
        <p:spPr>
          <a:xfrm>
            <a:off x="304125" y="1056175"/>
            <a:ext cx="8259000" cy="3570300"/>
          </a:xfrm>
          <a:prstGeom prst="rect">
            <a:avLst/>
          </a:prstGeom>
          <a:noFill/>
          <a:ln>
            <a:noFill/>
          </a:ln>
        </p:spPr>
        <p:txBody>
          <a:bodyPr anchorCtr="0" anchor="ctr" bIns="0" lIns="144000" spcFirstLastPara="1" rIns="0" wrap="square" tIns="0">
            <a:noAutofit/>
          </a:bodyPr>
          <a:lstStyle/>
          <a:p>
            <a:pPr indent="0" lvl="0" marL="0" marR="0" rtl="0" algn="l">
              <a:lnSpc>
                <a:spcPct val="115000"/>
              </a:lnSpc>
              <a:spcBef>
                <a:spcPts val="0"/>
              </a:spcBef>
              <a:spcAft>
                <a:spcPts val="0"/>
              </a:spcAft>
              <a:buClr>
                <a:srgbClr val="000000"/>
              </a:buClr>
              <a:buSzPts val="1300"/>
              <a:buFont typeface="Arial"/>
              <a:buNone/>
            </a:pPr>
            <a:r>
              <a:rPr b="1" i="0" lang="en" sz="1300" u="none" cap="none" strike="noStrike">
                <a:solidFill>
                  <a:schemeClr val="lt1"/>
                </a:solidFill>
                <a:latin typeface="Montserrat"/>
                <a:ea typeface="Montserrat"/>
                <a:cs typeface="Montserrat"/>
                <a:sym typeface="Montserrat"/>
              </a:rPr>
              <a:t>“The 30-Day Rule states that the prospecting you do in this 30-day period will pay off for the next 90 days. </a:t>
            </a:r>
            <a:endParaRPr b="1" i="0" sz="1300" u="none" cap="none" strike="noStrike">
              <a:solidFill>
                <a:schemeClr val="lt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chemeClr val="lt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300"/>
              <a:buFont typeface="Arial"/>
              <a:buNone/>
            </a:pPr>
            <a:r>
              <a:rPr b="0" i="0" lang="en" sz="1300" u="none" cap="none" strike="noStrike">
                <a:solidFill>
                  <a:schemeClr val="lt1"/>
                </a:solidFill>
                <a:latin typeface="Montserrat"/>
                <a:ea typeface="Montserrat"/>
                <a:cs typeface="Montserrat"/>
                <a:sym typeface="Montserrat"/>
              </a:rPr>
              <a:t>When you internalize this rule, it will drive you to never put prospecting aside for another day. The implication of the 30-Day Rule is simple. Miss a day of prospecting and it will tend to bite you sometime in the next 90 days. Miss a week and you will feel it in your commission check. Miss the entire month and you will tank your pipeline, fall into a slump, and wake up 90 days later desperate, feeling like a loser, with no clue how you ended up there.” </a:t>
            </a:r>
            <a:endParaRPr b="0" i="0" sz="1300" u="none" cap="none" strike="noStrike">
              <a:solidFill>
                <a:schemeClr val="lt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chemeClr val="lt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300"/>
              <a:buFont typeface="Arial"/>
              <a:buNone/>
            </a:pPr>
            <a:r>
              <a:rPr b="0" i="0" lang="en" sz="1300" u="none" cap="none" strike="noStrike">
                <a:solidFill>
                  <a:schemeClr val="lt1"/>
                </a:solidFill>
                <a:latin typeface="Montserrat"/>
                <a:ea typeface="Montserrat"/>
                <a:cs typeface="Montserrat"/>
                <a:sym typeface="Montserrat"/>
              </a:rPr>
              <a:t>-Jeb Blount, Fanatical Prospecting </a:t>
            </a:r>
            <a:endParaRPr b="0" i="0" sz="1300" u="none" cap="none" strike="noStrike">
              <a:solidFill>
                <a:schemeClr val="lt1"/>
              </a:solidFill>
              <a:latin typeface="Montserrat"/>
              <a:ea typeface="Montserrat"/>
              <a:cs typeface="Montserrat"/>
              <a:sym typeface="Montserrat"/>
            </a:endParaRPr>
          </a:p>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8" name="Google Shape;138;g217f599636a_0_21"/>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b="0" lang="en">
                <a:solidFill>
                  <a:schemeClr val="accent5"/>
                </a:solidFill>
                <a:latin typeface="Montserrat"/>
                <a:ea typeface="Montserrat"/>
                <a:cs typeface="Montserrat"/>
                <a:sym typeface="Montserrat"/>
              </a:rPr>
              <a:t>The 30-Day Rule</a:t>
            </a:r>
            <a:endParaRPr b="0">
              <a:solidFill>
                <a:schemeClr val="accent5"/>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217f599636a_0_26"/>
          <p:cNvSpPr txBox="1"/>
          <p:nvPr>
            <p:ph idx="4294967295" type="title"/>
          </p:nvPr>
        </p:nvSpPr>
        <p:spPr>
          <a:xfrm>
            <a:off x="700650" y="2161300"/>
            <a:ext cx="7755600" cy="845400"/>
          </a:xfrm>
          <a:prstGeom prst="rect">
            <a:avLst/>
          </a:prstGeom>
          <a:noFill/>
          <a:ln>
            <a:noFill/>
          </a:ln>
        </p:spPr>
        <p:txBody>
          <a:bodyPr anchorCtr="0" anchor="ctr" bIns="91400" lIns="91400" spcFirstLastPara="1" rIns="91400" wrap="square" tIns="91400">
            <a:noAutofit/>
          </a:bodyPr>
          <a:lstStyle/>
          <a:p>
            <a:pPr indent="0" lvl="0" marL="0" rtl="0" algn="ctr">
              <a:lnSpc>
                <a:spcPct val="100000"/>
              </a:lnSpc>
              <a:spcBef>
                <a:spcPts val="0"/>
              </a:spcBef>
              <a:spcAft>
                <a:spcPts val="0"/>
              </a:spcAft>
              <a:buClr>
                <a:schemeClr val="dk1"/>
              </a:buClr>
              <a:buSzPts val="1100"/>
              <a:buFont typeface="Arial"/>
              <a:buNone/>
            </a:pPr>
            <a:r>
              <a:rPr lang="en" sz="2400">
                <a:solidFill>
                  <a:srgbClr val="FFFFFF"/>
                </a:solidFill>
                <a:latin typeface="Montserrat Light"/>
                <a:ea typeface="Montserrat Light"/>
                <a:cs typeface="Montserrat Light"/>
                <a:sym typeface="Montserrat Light"/>
              </a:rPr>
              <a:t>Prospecting Playbook</a:t>
            </a:r>
            <a:endParaRPr sz="2400">
              <a:solidFill>
                <a:srgbClr val="FFFFFF"/>
              </a:solidFill>
              <a:latin typeface="Montserrat Light"/>
              <a:ea typeface="Montserrat Light"/>
              <a:cs typeface="Montserrat Light"/>
              <a:sym typeface="Montserrat Light"/>
            </a:endParaRPr>
          </a:p>
          <a:p>
            <a:pPr indent="0" lvl="0" marL="0" rtl="0" algn="ctr">
              <a:lnSpc>
                <a:spcPct val="100000"/>
              </a:lnSpc>
              <a:spcBef>
                <a:spcPts val="0"/>
              </a:spcBef>
              <a:spcAft>
                <a:spcPts val="0"/>
              </a:spcAft>
              <a:buClr>
                <a:srgbClr val="DEE9F4"/>
              </a:buClr>
              <a:buSzPts val="2000"/>
              <a:buFont typeface="Montserrat"/>
              <a:buNone/>
            </a:pPr>
            <a:r>
              <a:rPr lang="en">
                <a:solidFill>
                  <a:srgbClr val="FFFFFF"/>
                </a:solidFill>
                <a:latin typeface="Montserrat Light"/>
                <a:ea typeface="Montserrat Light"/>
                <a:cs typeface="Montserrat Light"/>
                <a:sym typeface="Montserrat Light"/>
              </a:rPr>
              <a:t>Prospecting Objectives, Activities &amp; Metrics</a:t>
            </a:r>
            <a:endParaRPr>
              <a:solidFill>
                <a:srgbClr val="FFFFFF"/>
              </a:solidFill>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17f599636a_0_30"/>
          <p:cNvSpPr txBox="1"/>
          <p:nvPr/>
        </p:nvSpPr>
        <p:spPr>
          <a:xfrm>
            <a:off x="6010025" y="1648450"/>
            <a:ext cx="2205600" cy="381000"/>
          </a:xfrm>
          <a:prstGeom prst="rect">
            <a:avLst/>
          </a:prstGeom>
          <a:solidFill>
            <a:srgbClr val="13294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49" name="Google Shape;149;g217f599636a_0_30"/>
          <p:cNvSpPr txBox="1"/>
          <p:nvPr/>
        </p:nvSpPr>
        <p:spPr>
          <a:xfrm>
            <a:off x="6010050" y="1648375"/>
            <a:ext cx="2205600" cy="3068100"/>
          </a:xfrm>
          <a:prstGeom prst="rect">
            <a:avLst/>
          </a:prstGeom>
          <a:noFill/>
          <a:ln cap="flat" cmpd="sng" w="9525">
            <a:solidFill>
              <a:srgbClr val="13294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FFFFFF"/>
                </a:solidFill>
                <a:latin typeface="Montserrat"/>
                <a:ea typeface="Montserrat"/>
                <a:cs typeface="Montserrat"/>
                <a:sym typeface="Montserrat"/>
              </a:rPr>
              <a:t>Initiatives</a:t>
            </a:r>
            <a:br>
              <a:rPr b="0" i="0" lang="en" sz="1100" u="none" cap="none" strike="noStrike">
                <a:solidFill>
                  <a:srgbClr val="FFFFFF"/>
                </a:solidFill>
                <a:latin typeface="Montserrat"/>
                <a:ea typeface="Montserrat"/>
                <a:cs typeface="Montserrat"/>
                <a:sym typeface="Montserrat"/>
              </a:rPr>
            </a:br>
            <a:br>
              <a:rPr b="0" i="0" lang="en" sz="1100" u="none" cap="none" strike="noStrike">
                <a:solidFill>
                  <a:srgbClr val="FFFFFF"/>
                </a:solidFill>
                <a:latin typeface="Montserrat"/>
                <a:ea typeface="Montserrat"/>
                <a:cs typeface="Montserrat"/>
                <a:sym typeface="Montserrat"/>
              </a:rPr>
            </a:br>
            <a:endParaRPr b="0" i="0" sz="1100" u="none" cap="none" strike="noStrike">
              <a:solidFill>
                <a:srgbClr val="FFFFFF"/>
              </a:solidFill>
              <a:latin typeface="Montserrat"/>
              <a:ea typeface="Montserrat"/>
              <a:cs typeface="Montserrat"/>
              <a:sym typeface="Montserrat"/>
            </a:endParaRPr>
          </a:p>
          <a:p>
            <a:pPr indent="-298450" lvl="0" marL="457200" marR="0" rtl="0" algn="l">
              <a:lnSpc>
                <a:spcPct val="100000"/>
              </a:lnSpc>
              <a:spcBef>
                <a:spcPts val="0"/>
              </a:spcBef>
              <a:spcAft>
                <a:spcPts val="0"/>
              </a:spcAft>
              <a:buClr>
                <a:srgbClr val="000000"/>
              </a:buClr>
              <a:buSzPts val="1100"/>
              <a:buFont typeface="Roboto"/>
              <a:buChar char="●"/>
            </a:pPr>
            <a:r>
              <a:rPr b="0" i="0" lang="en" sz="1100" u="none" cap="none" strike="noStrike">
                <a:solidFill>
                  <a:srgbClr val="000000"/>
                </a:solidFill>
                <a:latin typeface="Montserrat"/>
                <a:ea typeface="Montserrat"/>
                <a:cs typeface="Montserrat"/>
                <a:sym typeface="Montserrat"/>
              </a:rPr>
              <a:t>Inbound lead qualification </a:t>
            </a:r>
            <a:endParaRPr b="0" i="0" sz="1100" u="none" cap="none" strike="noStrike">
              <a:solidFill>
                <a:srgbClr val="000000"/>
              </a:solidFill>
              <a:latin typeface="Montserrat"/>
              <a:ea typeface="Montserrat"/>
              <a:cs typeface="Montserrat"/>
              <a:sym typeface="Montserrat"/>
            </a:endParaRPr>
          </a:p>
          <a:p>
            <a:pPr indent="-298450" lvl="0" marL="457200" marR="0" rtl="0" algn="l">
              <a:lnSpc>
                <a:spcPct val="100000"/>
              </a:lnSpc>
              <a:spcBef>
                <a:spcPts val="0"/>
              </a:spcBef>
              <a:spcAft>
                <a:spcPts val="0"/>
              </a:spcAft>
              <a:buClr>
                <a:srgbClr val="000000"/>
              </a:buClr>
              <a:buSzPts val="1100"/>
              <a:buFont typeface="Roboto"/>
              <a:buChar char="●"/>
            </a:pPr>
            <a:r>
              <a:rPr b="0" i="0" lang="en" sz="1100" u="none" cap="none" strike="noStrike">
                <a:solidFill>
                  <a:srgbClr val="000000"/>
                </a:solidFill>
                <a:latin typeface="Montserrat"/>
                <a:ea typeface="Montserrat"/>
                <a:cs typeface="Montserrat"/>
                <a:sym typeface="Montserrat"/>
              </a:rPr>
              <a:t>Outbound prospecting</a:t>
            </a:r>
            <a:endParaRPr b="0" i="0" sz="1100" u="none" cap="none" strike="noStrike">
              <a:solidFill>
                <a:srgbClr val="000000"/>
              </a:solidFill>
              <a:latin typeface="Montserrat"/>
              <a:ea typeface="Montserrat"/>
              <a:cs typeface="Montserrat"/>
              <a:sym typeface="Montserrat"/>
            </a:endParaRPr>
          </a:p>
          <a:p>
            <a:pPr indent="-298450" lvl="0" marL="457200" marR="0" rtl="0" algn="l">
              <a:lnSpc>
                <a:spcPct val="100000"/>
              </a:lnSpc>
              <a:spcBef>
                <a:spcPts val="0"/>
              </a:spcBef>
              <a:spcAft>
                <a:spcPts val="0"/>
              </a:spcAft>
              <a:buClr>
                <a:srgbClr val="000000"/>
              </a:buClr>
              <a:buSzPts val="1100"/>
              <a:buFont typeface="Roboto"/>
              <a:buChar char="●"/>
            </a:pPr>
            <a:r>
              <a:rPr b="0" i="0" lang="en" sz="1100" u="none" cap="none" strike="noStrike">
                <a:solidFill>
                  <a:srgbClr val="000000"/>
                </a:solidFill>
                <a:latin typeface="Montserrat"/>
                <a:ea typeface="Montserrat"/>
                <a:cs typeface="Montserrat"/>
                <a:sym typeface="Montserrat"/>
              </a:rPr>
              <a:t>Referral Partners or “land and expand” </a:t>
            </a:r>
            <a:endParaRPr b="0" i="0" sz="1100" u="none" cap="none" strike="noStrike">
              <a:solidFill>
                <a:srgbClr val="000000"/>
              </a:solidFill>
              <a:latin typeface="Montserrat"/>
              <a:ea typeface="Montserrat"/>
              <a:cs typeface="Montserrat"/>
              <a:sym typeface="Montserrat"/>
            </a:endParaRPr>
          </a:p>
          <a:p>
            <a:pPr indent="-298450" lvl="0" marL="457200" marR="0" rtl="0" algn="l">
              <a:lnSpc>
                <a:spcPct val="100000"/>
              </a:lnSpc>
              <a:spcBef>
                <a:spcPts val="0"/>
              </a:spcBef>
              <a:spcAft>
                <a:spcPts val="0"/>
              </a:spcAft>
              <a:buClr>
                <a:srgbClr val="000000"/>
              </a:buClr>
              <a:buSzPts val="1100"/>
              <a:buFont typeface="Montserrat"/>
              <a:buChar char="●"/>
            </a:pPr>
            <a:r>
              <a:rPr b="0" i="0" lang="en" sz="1100" u="none" cap="none" strike="noStrike">
                <a:solidFill>
                  <a:srgbClr val="000000"/>
                </a:solidFill>
                <a:latin typeface="Montserrat"/>
                <a:ea typeface="Montserrat"/>
                <a:cs typeface="Montserrat"/>
                <a:sym typeface="Montserrat"/>
              </a:rPr>
              <a:t>Tradeshow</a:t>
            </a:r>
            <a:r>
              <a:rPr lang="en" sz="1100">
                <a:latin typeface="Montserrat"/>
                <a:ea typeface="Montserrat"/>
                <a:cs typeface="Montserrat"/>
                <a:sym typeface="Montserrat"/>
              </a:rPr>
              <a:t>s</a:t>
            </a:r>
            <a:endParaRPr b="0" i="0" sz="11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150" name="Google Shape;150;g217f599636a_0_30"/>
          <p:cNvSpPr txBox="1"/>
          <p:nvPr/>
        </p:nvSpPr>
        <p:spPr>
          <a:xfrm>
            <a:off x="3454750" y="1638300"/>
            <a:ext cx="2228100" cy="381000"/>
          </a:xfrm>
          <a:prstGeom prst="rect">
            <a:avLst/>
          </a:prstGeom>
          <a:solidFill>
            <a:srgbClr val="13294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51" name="Google Shape;151;g217f599636a_0_30"/>
          <p:cNvSpPr/>
          <p:nvPr/>
        </p:nvSpPr>
        <p:spPr>
          <a:xfrm>
            <a:off x="928375" y="1648450"/>
            <a:ext cx="2228100" cy="381000"/>
          </a:xfrm>
          <a:prstGeom prst="rect">
            <a:avLst/>
          </a:prstGeom>
          <a:solidFill>
            <a:srgbClr val="1329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52" name="Google Shape;152;g217f599636a_0_30"/>
          <p:cNvSpPr txBox="1"/>
          <p:nvPr>
            <p:ph idx="4294967295" type="title"/>
          </p:nvPr>
        </p:nvSpPr>
        <p:spPr>
          <a:xfrm>
            <a:off x="228600" y="301752"/>
            <a:ext cx="8343900" cy="5256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000"/>
              <a:buNone/>
            </a:pPr>
            <a:r>
              <a:rPr b="0" lang="en" sz="2400">
                <a:solidFill>
                  <a:schemeClr val="accent5"/>
                </a:solidFill>
                <a:latin typeface="Montserrat"/>
                <a:ea typeface="Montserrat"/>
                <a:cs typeface="Montserrat"/>
                <a:sym typeface="Montserrat"/>
              </a:rPr>
              <a:t>Prospecting Objectives</a:t>
            </a:r>
            <a:endParaRPr>
              <a:solidFill>
                <a:schemeClr val="accent5"/>
              </a:solidFill>
              <a:latin typeface="Montserrat"/>
              <a:ea typeface="Montserrat"/>
              <a:cs typeface="Montserrat"/>
              <a:sym typeface="Montserrat"/>
            </a:endParaRPr>
          </a:p>
        </p:txBody>
      </p:sp>
      <p:sp>
        <p:nvSpPr>
          <p:cNvPr id="153" name="Google Shape;153;g217f599636a_0_30"/>
          <p:cNvSpPr txBox="1"/>
          <p:nvPr/>
        </p:nvSpPr>
        <p:spPr>
          <a:xfrm>
            <a:off x="928375" y="1645150"/>
            <a:ext cx="2228100" cy="3071400"/>
          </a:xfrm>
          <a:prstGeom prst="rect">
            <a:avLst/>
          </a:prstGeom>
          <a:noFill/>
          <a:ln cap="flat" cmpd="sng" w="9525">
            <a:solidFill>
              <a:srgbClr val="13294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FFFFFF"/>
                </a:solidFill>
                <a:latin typeface="Montserrat"/>
                <a:ea typeface="Montserrat"/>
                <a:cs typeface="Montserrat"/>
                <a:sym typeface="Montserrat"/>
              </a:rPr>
              <a:t>Objectives</a:t>
            </a:r>
            <a:br>
              <a:rPr b="0" i="0" lang="en" sz="1100" u="none" cap="none" strike="noStrike">
                <a:solidFill>
                  <a:srgbClr val="FFFFFF"/>
                </a:solidFill>
                <a:latin typeface="Montserrat"/>
                <a:ea typeface="Montserrat"/>
                <a:cs typeface="Montserrat"/>
                <a:sym typeface="Montserrat"/>
              </a:rPr>
            </a:br>
            <a:br>
              <a:rPr b="0" i="0" lang="en" sz="1100" u="none" cap="none" strike="noStrike">
                <a:solidFill>
                  <a:srgbClr val="FFFFFF"/>
                </a:solidFill>
                <a:latin typeface="Montserrat"/>
                <a:ea typeface="Montserrat"/>
                <a:cs typeface="Montserrat"/>
                <a:sym typeface="Montserrat"/>
              </a:rPr>
            </a:br>
            <a:endParaRPr b="0" i="0" sz="1100" u="none" cap="none" strike="noStrike">
              <a:solidFill>
                <a:srgbClr val="FFFFFF"/>
              </a:solidFill>
              <a:latin typeface="Montserrat"/>
              <a:ea typeface="Montserrat"/>
              <a:cs typeface="Montserrat"/>
              <a:sym typeface="Montserrat"/>
            </a:endParaRPr>
          </a:p>
          <a:p>
            <a:pPr indent="-298450" lvl="0" marL="457200" marR="0" rtl="0" algn="l">
              <a:lnSpc>
                <a:spcPct val="100000"/>
              </a:lnSpc>
              <a:spcBef>
                <a:spcPts val="0"/>
              </a:spcBef>
              <a:spcAft>
                <a:spcPts val="0"/>
              </a:spcAft>
              <a:buClr>
                <a:srgbClr val="000000"/>
              </a:buClr>
              <a:buSzPts val="1100"/>
              <a:buFont typeface="Roboto"/>
              <a:buChar char="●"/>
            </a:pPr>
            <a:r>
              <a:rPr b="0" i="0" lang="en" sz="1100" u="none" cap="none" strike="noStrike">
                <a:solidFill>
                  <a:srgbClr val="000000"/>
                </a:solidFill>
                <a:latin typeface="Montserrat"/>
                <a:ea typeface="Montserrat"/>
                <a:cs typeface="Montserrat"/>
                <a:sym typeface="Montserrat"/>
              </a:rPr>
              <a:t>Build interest among focused target market</a:t>
            </a:r>
            <a:endParaRPr b="0" i="0" sz="1100" u="none" cap="none" strike="noStrike">
              <a:solidFill>
                <a:srgbClr val="000000"/>
              </a:solidFill>
              <a:latin typeface="Montserrat"/>
              <a:ea typeface="Montserrat"/>
              <a:cs typeface="Montserrat"/>
              <a:sym typeface="Montserrat"/>
            </a:endParaRPr>
          </a:p>
          <a:p>
            <a:pPr indent="-298450" lvl="0" marL="457200" marR="0" rtl="0" algn="l">
              <a:lnSpc>
                <a:spcPct val="100000"/>
              </a:lnSpc>
              <a:spcBef>
                <a:spcPts val="0"/>
              </a:spcBef>
              <a:spcAft>
                <a:spcPts val="0"/>
              </a:spcAft>
              <a:buClr>
                <a:srgbClr val="000000"/>
              </a:buClr>
              <a:buSzPts val="1100"/>
              <a:buFont typeface="Roboto"/>
              <a:buChar char="●"/>
            </a:pPr>
            <a:r>
              <a:rPr b="0" i="0" lang="en" sz="1100" u="none" cap="none" strike="noStrike">
                <a:solidFill>
                  <a:srgbClr val="000000"/>
                </a:solidFill>
                <a:latin typeface="Montserrat"/>
                <a:ea typeface="Montserrat"/>
                <a:cs typeface="Montserrat"/>
                <a:sym typeface="Montserrat"/>
              </a:rPr>
              <a:t>Build &amp; maintain a constant pipeline</a:t>
            </a:r>
            <a:endParaRPr b="0" i="0" sz="1100" u="none" cap="none" strike="noStrike">
              <a:solidFill>
                <a:srgbClr val="000000"/>
              </a:solidFill>
              <a:latin typeface="Montserrat"/>
              <a:ea typeface="Montserrat"/>
              <a:cs typeface="Montserrat"/>
              <a:sym typeface="Montserrat"/>
            </a:endParaRPr>
          </a:p>
          <a:p>
            <a:pPr indent="-298450" lvl="0" marL="457200" marR="0" rtl="0" algn="l">
              <a:lnSpc>
                <a:spcPct val="100000"/>
              </a:lnSpc>
              <a:spcBef>
                <a:spcPts val="0"/>
              </a:spcBef>
              <a:spcAft>
                <a:spcPts val="0"/>
              </a:spcAft>
              <a:buClr>
                <a:srgbClr val="000000"/>
              </a:buClr>
              <a:buSzPts val="1100"/>
              <a:buFont typeface="Lato"/>
              <a:buChar char="●"/>
            </a:pPr>
            <a:r>
              <a:rPr b="0" i="0" lang="en" sz="1100" u="none" cap="none" strike="noStrike">
                <a:solidFill>
                  <a:srgbClr val="000000"/>
                </a:solidFill>
                <a:latin typeface="Montserrat"/>
                <a:ea typeface="Montserrat"/>
                <a:cs typeface="Montserrat"/>
                <a:sym typeface="Montserrat"/>
              </a:rPr>
              <a:t>Create meetings for the leads to have a discovery with the Account Executive</a:t>
            </a:r>
            <a:endParaRPr b="0" i="0" sz="1100" u="none" cap="none" strike="noStrike">
              <a:solidFill>
                <a:srgbClr val="000000"/>
              </a:solidFill>
              <a:latin typeface="Montserrat"/>
              <a:ea typeface="Montserrat"/>
              <a:cs typeface="Montserrat"/>
              <a:sym typeface="Montserrat"/>
            </a:endParaRPr>
          </a:p>
          <a:p>
            <a:pPr indent="-298450" lvl="0" marL="457200" marR="0" rtl="0" algn="l">
              <a:lnSpc>
                <a:spcPct val="100000"/>
              </a:lnSpc>
              <a:spcBef>
                <a:spcPts val="0"/>
              </a:spcBef>
              <a:spcAft>
                <a:spcPts val="0"/>
              </a:spcAft>
              <a:buClr>
                <a:srgbClr val="000000"/>
              </a:buClr>
              <a:buSzPts val="1100"/>
              <a:buFont typeface="Montserrat"/>
              <a:buChar char="●"/>
            </a:pPr>
            <a:r>
              <a:rPr b="0" i="0" lang="en" sz="1100" u="none" cap="none" strike="noStrike">
                <a:solidFill>
                  <a:srgbClr val="000000"/>
                </a:solidFill>
                <a:latin typeface="Montserrat"/>
                <a:ea typeface="Montserrat"/>
                <a:cs typeface="Montserrat"/>
                <a:sym typeface="Montserrat"/>
              </a:rPr>
              <a:t>Answer whatever high-level questions are required to get the meeting</a:t>
            </a:r>
            <a:endParaRPr b="0" i="0" sz="1100" u="none" cap="none" strike="noStrike">
              <a:solidFill>
                <a:srgbClr val="000000"/>
              </a:solidFill>
              <a:latin typeface="Montserrat"/>
              <a:ea typeface="Montserrat"/>
              <a:cs typeface="Montserrat"/>
              <a:sym typeface="Montserrat"/>
            </a:endParaRPr>
          </a:p>
        </p:txBody>
      </p:sp>
      <p:sp>
        <p:nvSpPr>
          <p:cNvPr id="154" name="Google Shape;154;g217f599636a_0_30"/>
          <p:cNvSpPr txBox="1"/>
          <p:nvPr/>
        </p:nvSpPr>
        <p:spPr>
          <a:xfrm>
            <a:off x="3457950" y="1645200"/>
            <a:ext cx="2228100" cy="3071400"/>
          </a:xfrm>
          <a:prstGeom prst="rect">
            <a:avLst/>
          </a:prstGeom>
          <a:noFill/>
          <a:ln cap="flat" cmpd="sng" w="9525">
            <a:solidFill>
              <a:srgbClr val="13294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FFFFFF"/>
                </a:solidFill>
                <a:latin typeface="Montserrat"/>
                <a:ea typeface="Montserrat"/>
                <a:cs typeface="Montserrat"/>
                <a:sym typeface="Montserrat"/>
              </a:rPr>
              <a:t>Strategies</a:t>
            </a:r>
            <a:br>
              <a:rPr b="0" i="0" lang="en" sz="1100" u="none" cap="none" strike="noStrike">
                <a:solidFill>
                  <a:srgbClr val="FFFFFF"/>
                </a:solidFill>
                <a:latin typeface="Montserrat"/>
                <a:ea typeface="Montserrat"/>
                <a:cs typeface="Montserrat"/>
                <a:sym typeface="Montserrat"/>
              </a:rPr>
            </a:br>
            <a:br>
              <a:rPr b="0" i="0" lang="en" sz="1100" u="none" cap="none" strike="noStrike">
                <a:solidFill>
                  <a:srgbClr val="FFFFFF"/>
                </a:solidFill>
                <a:latin typeface="Montserrat"/>
                <a:ea typeface="Montserrat"/>
                <a:cs typeface="Montserrat"/>
                <a:sym typeface="Montserrat"/>
              </a:rPr>
            </a:br>
            <a:endParaRPr b="0" i="0" sz="1100" u="none" cap="none" strike="noStrike">
              <a:solidFill>
                <a:srgbClr val="FFFFFF"/>
              </a:solidFill>
              <a:latin typeface="Montserrat"/>
              <a:ea typeface="Montserrat"/>
              <a:cs typeface="Montserrat"/>
              <a:sym typeface="Montserrat"/>
            </a:endParaRPr>
          </a:p>
          <a:p>
            <a:pPr indent="-298450" lvl="0" marL="457200" marR="0" rtl="0" algn="l">
              <a:lnSpc>
                <a:spcPct val="100000"/>
              </a:lnSpc>
              <a:spcBef>
                <a:spcPts val="0"/>
              </a:spcBef>
              <a:spcAft>
                <a:spcPts val="0"/>
              </a:spcAft>
              <a:buClr>
                <a:srgbClr val="000000"/>
              </a:buClr>
              <a:buSzPts val="1100"/>
              <a:buFont typeface="Roboto"/>
              <a:buChar char="●"/>
            </a:pPr>
            <a:r>
              <a:rPr b="0" i="0" lang="en" sz="1100" u="none" cap="none" strike="noStrike">
                <a:solidFill>
                  <a:srgbClr val="000000"/>
                </a:solidFill>
                <a:latin typeface="Montserrat"/>
                <a:ea typeface="Montserrat"/>
                <a:cs typeface="Montserrat"/>
                <a:sym typeface="Montserrat"/>
              </a:rPr>
              <a:t>Personalized outreach to top target accounts </a:t>
            </a:r>
            <a:endParaRPr b="0" i="0" sz="1100" u="none" cap="none" strike="noStrike">
              <a:solidFill>
                <a:srgbClr val="000000"/>
              </a:solidFill>
              <a:latin typeface="Montserrat"/>
              <a:ea typeface="Montserrat"/>
              <a:cs typeface="Montserrat"/>
              <a:sym typeface="Montserrat"/>
            </a:endParaRPr>
          </a:p>
          <a:p>
            <a:pPr indent="-298450" lvl="0" marL="457200" marR="0" rtl="0" algn="l">
              <a:lnSpc>
                <a:spcPct val="100000"/>
              </a:lnSpc>
              <a:spcBef>
                <a:spcPts val="0"/>
              </a:spcBef>
              <a:spcAft>
                <a:spcPts val="0"/>
              </a:spcAft>
              <a:buClr>
                <a:srgbClr val="000000"/>
              </a:buClr>
              <a:buSzPts val="1100"/>
              <a:buFont typeface="Roboto"/>
              <a:buChar char="●"/>
            </a:pPr>
            <a:r>
              <a:rPr b="0" i="0" lang="en" sz="1100" u="none" cap="none" strike="noStrike">
                <a:solidFill>
                  <a:srgbClr val="000000"/>
                </a:solidFill>
                <a:latin typeface="Montserrat"/>
                <a:ea typeface="Montserrat"/>
                <a:cs typeface="Montserrat"/>
                <a:sym typeface="Montserrat"/>
              </a:rPr>
              <a:t>Establish strong knowledge of industry to be able to prospect the highest quality leads</a:t>
            </a:r>
            <a:endParaRPr b="0" i="0" sz="1100" u="none" cap="none" strike="noStrike">
              <a:solidFill>
                <a:srgbClr val="000000"/>
              </a:solidFill>
              <a:latin typeface="Montserrat"/>
              <a:ea typeface="Montserrat"/>
              <a:cs typeface="Montserrat"/>
              <a:sym typeface="Montserrat"/>
            </a:endParaRPr>
          </a:p>
          <a:p>
            <a:pPr indent="-298450" lvl="0" marL="457200" marR="0" rtl="0" algn="l">
              <a:lnSpc>
                <a:spcPct val="100000"/>
              </a:lnSpc>
              <a:spcBef>
                <a:spcPts val="0"/>
              </a:spcBef>
              <a:spcAft>
                <a:spcPts val="0"/>
              </a:spcAft>
              <a:buClr>
                <a:srgbClr val="000000"/>
              </a:buClr>
              <a:buSzPts val="1100"/>
              <a:buFont typeface="Roboto"/>
              <a:buChar char="●"/>
            </a:pPr>
            <a:r>
              <a:rPr b="0" i="0" lang="en" sz="1100" u="none" cap="none" strike="noStrike">
                <a:solidFill>
                  <a:srgbClr val="000000"/>
                </a:solidFill>
                <a:latin typeface="Montserrat"/>
                <a:ea typeface="Montserrat"/>
                <a:cs typeface="Montserrat"/>
                <a:sym typeface="Montserrat"/>
              </a:rPr>
              <a:t>Get in front of decision makers </a:t>
            </a:r>
            <a:endParaRPr b="0" i="0" sz="1100" u="none" cap="none" strike="noStrike">
              <a:solidFill>
                <a:srgbClr val="000000"/>
              </a:solidFill>
              <a:latin typeface="Montserrat"/>
              <a:ea typeface="Montserrat"/>
              <a:cs typeface="Montserrat"/>
              <a:sym typeface="Montserrat"/>
            </a:endParaRPr>
          </a:p>
          <a:p>
            <a:pPr indent="-298450" lvl="0" marL="457200" marR="0" rtl="0" algn="l">
              <a:lnSpc>
                <a:spcPct val="100000"/>
              </a:lnSpc>
              <a:spcBef>
                <a:spcPts val="0"/>
              </a:spcBef>
              <a:spcAft>
                <a:spcPts val="0"/>
              </a:spcAft>
              <a:buClr>
                <a:srgbClr val="000000"/>
              </a:buClr>
              <a:buSzPts val="1100"/>
              <a:buFont typeface="Montserrat"/>
              <a:buChar char="●"/>
            </a:pPr>
            <a:r>
              <a:rPr b="0" i="0" lang="en" sz="1100" u="none" cap="none" strike="noStrike">
                <a:solidFill>
                  <a:srgbClr val="000000"/>
                </a:solidFill>
                <a:latin typeface="Montserrat"/>
                <a:ea typeface="Montserrat"/>
                <a:cs typeface="Montserrat"/>
                <a:sym typeface="Montserrat"/>
              </a:rPr>
              <a:t>Use creativity to overcome obstacles</a:t>
            </a:r>
            <a:endParaRPr b="0" i="0" sz="11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155" name="Google Shape;155;g217f599636a_0_30"/>
          <p:cNvSpPr/>
          <p:nvPr/>
        </p:nvSpPr>
        <p:spPr>
          <a:xfrm>
            <a:off x="3156475" y="3057025"/>
            <a:ext cx="301500" cy="247500"/>
          </a:xfrm>
          <a:prstGeom prst="rightArrow">
            <a:avLst>
              <a:gd fmla="val 50000" name="adj1"/>
              <a:gd fmla="val 50000" name="adj2"/>
            </a:avLst>
          </a:prstGeom>
          <a:solidFill>
            <a:schemeClr val="lt1"/>
          </a:solidFill>
          <a:ln cap="flat" cmpd="sng" w="9525">
            <a:solidFill>
              <a:srgbClr val="1329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32940"/>
              </a:solidFill>
              <a:latin typeface="Montserrat"/>
              <a:ea typeface="Montserrat"/>
              <a:cs typeface="Montserrat"/>
              <a:sym typeface="Montserrat"/>
            </a:endParaRPr>
          </a:p>
        </p:txBody>
      </p:sp>
      <p:sp>
        <p:nvSpPr>
          <p:cNvPr id="156" name="Google Shape;156;g217f599636a_0_30"/>
          <p:cNvSpPr/>
          <p:nvPr/>
        </p:nvSpPr>
        <p:spPr>
          <a:xfrm>
            <a:off x="5682850" y="3057025"/>
            <a:ext cx="324000" cy="247500"/>
          </a:xfrm>
          <a:prstGeom prst="rightArrow">
            <a:avLst>
              <a:gd fmla="val 50000" name="adj1"/>
              <a:gd fmla="val 50000" name="adj2"/>
            </a:avLst>
          </a:prstGeom>
          <a:solidFill>
            <a:srgbClr val="132940"/>
          </a:solidFill>
          <a:ln cap="flat" cmpd="sng" w="9525">
            <a:solidFill>
              <a:srgbClr val="1329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17f599636a_0_45"/>
          <p:cNvSpPr txBox="1"/>
          <p:nvPr>
            <p:ph idx="1" type="body"/>
          </p:nvPr>
        </p:nvSpPr>
        <p:spPr>
          <a:xfrm>
            <a:off x="668125" y="877125"/>
            <a:ext cx="7656900" cy="463200"/>
          </a:xfrm>
          <a:prstGeom prst="rect">
            <a:avLst/>
          </a:prstGeom>
          <a:noFill/>
          <a:ln>
            <a:noFill/>
          </a:ln>
        </p:spPr>
        <p:txBody>
          <a:bodyPr anchorCtr="0" anchor="ctr" bIns="0" lIns="144000" spcFirstLastPara="1" rIns="0" wrap="square" tIns="0">
            <a:noAutofit/>
          </a:bodyPr>
          <a:lstStyle/>
          <a:p>
            <a:pPr indent="0" lvl="0" marL="0" marR="0" rtl="0" algn="l">
              <a:lnSpc>
                <a:spcPct val="90000"/>
              </a:lnSpc>
              <a:spcBef>
                <a:spcPts val="0"/>
              </a:spcBef>
              <a:spcAft>
                <a:spcPts val="0"/>
              </a:spcAft>
              <a:buClr>
                <a:srgbClr val="000000"/>
              </a:buClr>
              <a:buSzPts val="1300"/>
              <a:buFont typeface="Arial"/>
              <a:buNone/>
            </a:pPr>
            <a:r>
              <a:rPr b="1" i="0" lang="en" sz="1300" u="none" cap="none" strike="noStrike">
                <a:solidFill>
                  <a:schemeClr val="lt1"/>
                </a:solidFill>
                <a:latin typeface="Montserrat"/>
                <a:ea typeface="Montserrat"/>
                <a:cs typeface="Montserrat"/>
                <a:sym typeface="Montserrat"/>
              </a:rPr>
              <a:t>Metrics</a:t>
            </a:r>
            <a:endParaRPr b="1" i="0" sz="1300" u="none" cap="none" strike="noStrike">
              <a:solidFill>
                <a:schemeClr val="lt1"/>
              </a:solidFill>
              <a:latin typeface="Montserrat"/>
              <a:ea typeface="Montserrat"/>
              <a:cs typeface="Montserrat"/>
              <a:sym typeface="Montserrat"/>
            </a:endParaRPr>
          </a:p>
        </p:txBody>
      </p:sp>
      <p:sp>
        <p:nvSpPr>
          <p:cNvPr id="162" name="Google Shape;162;g217f599636a_0_45"/>
          <p:cNvSpPr txBox="1"/>
          <p:nvPr>
            <p:ph idx="4294967295" type="title"/>
          </p:nvPr>
        </p:nvSpPr>
        <p:spPr>
          <a:xfrm>
            <a:off x="228600" y="302524"/>
            <a:ext cx="7732500" cy="525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2B58A0"/>
              </a:buClr>
              <a:buSzPts val="2160"/>
              <a:buFont typeface="Ubuntu"/>
              <a:buNone/>
            </a:pPr>
            <a:r>
              <a:rPr b="0" lang="en">
                <a:solidFill>
                  <a:schemeClr val="accent5"/>
                </a:solidFill>
                <a:latin typeface="Montserrat"/>
                <a:ea typeface="Montserrat"/>
                <a:cs typeface="Montserrat"/>
                <a:sym typeface="Montserrat"/>
              </a:rPr>
              <a:t>Prospecting G</a:t>
            </a:r>
            <a:r>
              <a:rPr lang="en">
                <a:solidFill>
                  <a:schemeClr val="accent5"/>
                </a:solidFill>
              </a:rPr>
              <a:t>oals &amp; Metrics</a:t>
            </a:r>
            <a:r>
              <a:rPr b="0" lang="en">
                <a:solidFill>
                  <a:schemeClr val="accent5"/>
                </a:solidFill>
                <a:latin typeface="Montserrat"/>
                <a:ea typeface="Montserrat"/>
                <a:cs typeface="Montserrat"/>
                <a:sym typeface="Montserrat"/>
              </a:rPr>
              <a:t> - </a:t>
            </a:r>
            <a:r>
              <a:rPr lang="en">
                <a:solidFill>
                  <a:schemeClr val="accent5"/>
                </a:solidFill>
              </a:rPr>
              <a:t>BDR</a:t>
            </a:r>
            <a:endParaRPr b="0">
              <a:solidFill>
                <a:schemeClr val="accent5"/>
              </a:solidFill>
              <a:latin typeface="Montserrat"/>
              <a:ea typeface="Montserrat"/>
              <a:cs typeface="Montserrat"/>
              <a:sym typeface="Montserrat"/>
            </a:endParaRPr>
          </a:p>
        </p:txBody>
      </p:sp>
      <p:sp>
        <p:nvSpPr>
          <p:cNvPr id="163" name="Google Shape;163;g217f599636a_0_45"/>
          <p:cNvSpPr txBox="1"/>
          <p:nvPr/>
        </p:nvSpPr>
        <p:spPr>
          <a:xfrm>
            <a:off x="583088" y="2865125"/>
            <a:ext cx="7959900" cy="30000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15000"/>
              </a:lnSpc>
              <a:spcBef>
                <a:spcPts val="0"/>
              </a:spcBef>
              <a:spcAft>
                <a:spcPts val="0"/>
              </a:spcAft>
              <a:buClr>
                <a:schemeClr val="lt1"/>
              </a:buClr>
              <a:buSzPts val="1300"/>
              <a:buFont typeface="Montserrat"/>
              <a:buChar char="●"/>
            </a:pPr>
            <a:r>
              <a:rPr b="1" i="0" lang="en" sz="1300" u="none" cap="none" strike="noStrike">
                <a:solidFill>
                  <a:schemeClr val="lt1"/>
                </a:solidFill>
                <a:latin typeface="Montserrat"/>
                <a:ea typeface="Montserrat"/>
                <a:cs typeface="Montserrat"/>
                <a:sym typeface="Montserrat"/>
              </a:rPr>
              <a:t>Prospecting Cadence: </a:t>
            </a:r>
            <a:endParaRPr b="1" i="0" sz="1300" u="none" cap="none" strike="noStrike">
              <a:solidFill>
                <a:schemeClr val="lt1"/>
              </a:solidFill>
              <a:latin typeface="Montserrat"/>
              <a:ea typeface="Montserrat"/>
              <a:cs typeface="Montserrat"/>
              <a:sym typeface="Montserrat"/>
            </a:endParaRPr>
          </a:p>
          <a:p>
            <a:pPr indent="-311150" lvl="1" marL="914400" marR="0" rtl="0" algn="l">
              <a:lnSpc>
                <a:spcPct val="115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Maintain 50 daily leads worked</a:t>
            </a:r>
            <a:endParaRPr b="0" i="0" sz="1300" u="none" cap="none" strike="noStrike">
              <a:solidFill>
                <a:schemeClr val="lt1"/>
              </a:solidFill>
              <a:latin typeface="Montserrat"/>
              <a:ea typeface="Montserrat"/>
              <a:cs typeface="Montserrat"/>
              <a:sym typeface="Montserrat"/>
            </a:endParaRPr>
          </a:p>
          <a:p>
            <a:pPr indent="-311150" lvl="1" marL="914400" marR="0" rtl="0" algn="l">
              <a:lnSpc>
                <a:spcPct val="115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Follow the daily touch schedule for each lead</a:t>
            </a:r>
            <a:endParaRPr b="0" i="0" sz="1300" u="none" cap="none" strike="noStrike">
              <a:solidFill>
                <a:schemeClr val="lt1"/>
              </a:solidFill>
              <a:latin typeface="Montserrat"/>
              <a:ea typeface="Montserrat"/>
              <a:cs typeface="Montserrat"/>
              <a:sym typeface="Montserrat"/>
            </a:endParaRPr>
          </a:p>
          <a:p>
            <a:pPr indent="-311150" lvl="2" marL="1371600" marR="0" rtl="0" algn="l">
              <a:lnSpc>
                <a:spcPct val="115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1x daily for 2 weeks</a:t>
            </a:r>
            <a:endParaRPr b="0" i="0" sz="1300" u="none" cap="none" strike="noStrike">
              <a:solidFill>
                <a:schemeClr val="lt1"/>
              </a:solidFill>
              <a:latin typeface="Montserrat"/>
              <a:ea typeface="Montserrat"/>
              <a:cs typeface="Montserrat"/>
              <a:sym typeface="Montserrat"/>
            </a:endParaRPr>
          </a:p>
          <a:p>
            <a:pPr indent="-311150" lvl="2" marL="1371600" marR="0" rtl="0" algn="l">
              <a:lnSpc>
                <a:spcPct val="115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1x weekly for 4 weeks</a:t>
            </a:r>
            <a:endParaRPr b="0" i="0" sz="1300" u="none" cap="none" strike="noStrike">
              <a:solidFill>
                <a:schemeClr val="lt1"/>
              </a:solidFill>
              <a:latin typeface="Montserrat"/>
              <a:ea typeface="Montserrat"/>
              <a:cs typeface="Montserrat"/>
              <a:sym typeface="Montserrat"/>
            </a:endParaRPr>
          </a:p>
          <a:p>
            <a:pPr indent="-311150" lvl="2" marL="1371600" marR="0" rtl="0" algn="l">
              <a:lnSpc>
                <a:spcPct val="115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1x monthly for 3 months</a:t>
            </a:r>
            <a:endParaRPr b="0" i="0" sz="1300" u="none" cap="none" strike="noStrike">
              <a:solidFill>
                <a:schemeClr val="lt1"/>
              </a:solidFill>
              <a:latin typeface="Montserrat"/>
              <a:ea typeface="Montserrat"/>
              <a:cs typeface="Montserrat"/>
              <a:sym typeface="Montserrat"/>
            </a:endParaRPr>
          </a:p>
          <a:p>
            <a:pPr indent="-311150" lvl="2" marL="1371600" marR="0" rtl="0" algn="l">
              <a:lnSpc>
                <a:spcPct val="115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Try again after 6 months</a:t>
            </a:r>
            <a:endParaRPr b="0" i="0" sz="1300" u="none" cap="none" strike="noStrike">
              <a:solidFill>
                <a:schemeClr val="lt1"/>
              </a:solidFill>
              <a:latin typeface="Montserrat"/>
              <a:ea typeface="Montserrat"/>
              <a:cs typeface="Montserrat"/>
              <a:sym typeface="Montserrat"/>
            </a:endParaRPr>
          </a:p>
          <a:p>
            <a:pPr indent="-311150" lvl="1" marL="914400" marR="0" rtl="0" algn="l">
              <a:lnSpc>
                <a:spcPct val="115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Goal: Get to yes, no, or Bad Timing ASAP and MOVE ON</a:t>
            </a:r>
            <a:endParaRPr b="0" i="0" sz="1300" u="none" cap="none" strike="noStrike">
              <a:solidFill>
                <a:schemeClr val="lt1"/>
              </a:solidFill>
              <a:latin typeface="Montserrat"/>
              <a:ea typeface="Montserrat"/>
              <a:cs typeface="Montserrat"/>
              <a:sym typeface="Montserrat"/>
            </a:endParaRPr>
          </a:p>
          <a:p>
            <a:pPr indent="-311150" lvl="1" marL="914400" marR="0" rtl="0" algn="l">
              <a:lnSpc>
                <a:spcPct val="115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Consistently filter out Leads as </a:t>
            </a:r>
            <a:r>
              <a:rPr lang="en" sz="1300">
                <a:solidFill>
                  <a:schemeClr val="lt1"/>
                </a:solidFill>
                <a:latin typeface="Montserrat"/>
                <a:ea typeface="Montserrat"/>
                <a:cs typeface="Montserrat"/>
                <a:sym typeface="Montserrat"/>
              </a:rPr>
              <a:t>they</a:t>
            </a:r>
            <a:r>
              <a:rPr b="0" i="0" lang="en" sz="1300" u="none" cap="none" strike="noStrike">
                <a:solidFill>
                  <a:schemeClr val="lt1"/>
                </a:solidFill>
                <a:latin typeface="Montserrat"/>
                <a:ea typeface="Montserrat"/>
                <a:cs typeface="Montserrat"/>
                <a:sym typeface="Montserrat"/>
              </a:rPr>
              <a:t> change Lead status to DQ, Revisit or SQL</a:t>
            </a:r>
            <a:endParaRPr b="0" i="0" sz="1300" u="none" cap="none" strike="noStrike">
              <a:solidFill>
                <a:schemeClr val="lt1"/>
              </a:solidFill>
              <a:latin typeface="Montserrat"/>
              <a:ea typeface="Montserrat"/>
              <a:cs typeface="Montserrat"/>
              <a:sym typeface="Montserrat"/>
            </a:endParaRPr>
          </a:p>
        </p:txBody>
      </p:sp>
      <p:graphicFrame>
        <p:nvGraphicFramePr>
          <p:cNvPr id="164" name="Google Shape;164;g217f599636a_0_45"/>
          <p:cNvGraphicFramePr/>
          <p:nvPr/>
        </p:nvGraphicFramePr>
        <p:xfrm>
          <a:off x="2111725" y="1296250"/>
          <a:ext cx="3000000" cy="3000000"/>
        </p:xfrm>
        <a:graphic>
          <a:graphicData uri="http://schemas.openxmlformats.org/drawingml/2006/table">
            <a:tbl>
              <a:tblPr>
                <a:solidFill>
                  <a:srgbClr val="FFFFFF"/>
                </a:solidFill>
                <a:tableStyleId>{2865AE3E-2D9F-4AC3-A851-6852E1E1A195}</a:tableStyleId>
              </a:tblPr>
              <a:tblGrid>
                <a:gridCol w="1232850"/>
                <a:gridCol w="1105850"/>
                <a:gridCol w="1169350"/>
                <a:gridCol w="1169350"/>
              </a:tblGrid>
              <a:tr h="224500">
                <a:tc>
                  <a:txBody>
                    <a:bodyPr/>
                    <a:lstStyle/>
                    <a:p>
                      <a:pPr indent="0" lvl="0" marL="0" marR="0" rtl="0" algn="l">
                        <a:lnSpc>
                          <a:spcPct val="150000"/>
                        </a:lnSpc>
                        <a:spcBef>
                          <a:spcPts val="0"/>
                        </a:spcBef>
                        <a:spcAft>
                          <a:spcPts val="0"/>
                        </a:spcAft>
                        <a:buClr>
                          <a:srgbClr val="000000"/>
                        </a:buClr>
                        <a:buSzPts val="1400"/>
                        <a:buFont typeface="Arial"/>
                        <a:buNone/>
                      </a:pPr>
                      <a:r>
                        <a:t/>
                      </a:r>
                      <a:endParaRPr sz="1400" u="none" cap="none" strike="noStrike">
                        <a:solidFill>
                          <a:srgbClr val="FFFFFF"/>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t/>
                      </a:r>
                      <a:endParaRPr sz="1400" u="none" cap="none" strike="noStrike">
                        <a:solidFill>
                          <a:srgbClr val="FFFFFF"/>
                        </a:solidFill>
                        <a:latin typeface="Montserrat"/>
                        <a:ea typeface="Montserrat"/>
                        <a:cs typeface="Montserrat"/>
                        <a:sym typeface="Montserrat"/>
                      </a:endParaRPr>
                    </a:p>
                  </a:txBody>
                  <a:tcPr marT="19050" marB="19050" marR="28575" marL="28575">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solidFill>
                      <a:srgbClr val="1B57A5"/>
                    </a:solidFill>
                  </a:tcPr>
                </a:tc>
                <a:tc>
                  <a:txBody>
                    <a:bodyPr/>
                    <a:lstStyle/>
                    <a:p>
                      <a:pPr indent="0" lvl="0" marL="0" marR="0" rtl="0" algn="l">
                        <a:lnSpc>
                          <a:spcPct val="150000"/>
                        </a:lnSpc>
                        <a:spcBef>
                          <a:spcPts val="0"/>
                        </a:spcBef>
                        <a:spcAft>
                          <a:spcPts val="0"/>
                        </a:spcAft>
                        <a:buClr>
                          <a:srgbClr val="000000"/>
                        </a:buClr>
                        <a:buSzPts val="1400"/>
                        <a:buFont typeface="Arial"/>
                        <a:buNone/>
                      </a:pPr>
                      <a:r>
                        <a:rPr lang="en" sz="1400" u="none" cap="none" strike="noStrike">
                          <a:solidFill>
                            <a:srgbClr val="FFFFFF"/>
                          </a:solidFill>
                          <a:latin typeface="Montserrat"/>
                          <a:ea typeface="Montserrat"/>
                          <a:cs typeface="Montserrat"/>
                          <a:sym typeface="Montserrat"/>
                        </a:rPr>
                        <a:t>day</a:t>
                      </a:r>
                      <a:endParaRPr sz="1400" u="none" cap="none" strike="noStrike">
                        <a:solidFill>
                          <a:srgbClr val="FFFFFF"/>
                        </a:solidFill>
                        <a:latin typeface="Montserrat"/>
                        <a:ea typeface="Montserrat"/>
                        <a:cs typeface="Montserrat"/>
                        <a:sym typeface="Montserrat"/>
                      </a:endParaRPr>
                    </a:p>
                  </a:txBody>
                  <a:tcPr marT="19050" marB="19050" marR="28575" marL="28575">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solidFill>
                      <a:srgbClr val="1B57A5"/>
                    </a:solidFill>
                  </a:tcPr>
                </a:tc>
                <a:tc>
                  <a:txBody>
                    <a:bodyPr/>
                    <a:lstStyle/>
                    <a:p>
                      <a:pPr indent="0" lvl="0" marL="0" marR="0" rtl="0" algn="l">
                        <a:lnSpc>
                          <a:spcPct val="150000"/>
                        </a:lnSpc>
                        <a:spcBef>
                          <a:spcPts val="0"/>
                        </a:spcBef>
                        <a:spcAft>
                          <a:spcPts val="0"/>
                        </a:spcAft>
                        <a:buClr>
                          <a:srgbClr val="000000"/>
                        </a:buClr>
                        <a:buSzPts val="1400"/>
                        <a:buFont typeface="Arial"/>
                        <a:buNone/>
                      </a:pPr>
                      <a:r>
                        <a:rPr lang="en" sz="1400" u="none" cap="none" strike="noStrike">
                          <a:solidFill>
                            <a:srgbClr val="FFFFFF"/>
                          </a:solidFill>
                          <a:latin typeface="Montserrat"/>
                          <a:ea typeface="Montserrat"/>
                          <a:cs typeface="Montserrat"/>
                          <a:sym typeface="Montserrat"/>
                        </a:rPr>
                        <a:t>week</a:t>
                      </a:r>
                      <a:endParaRPr sz="1400" u="none" cap="none" strike="noStrike">
                        <a:solidFill>
                          <a:srgbClr val="FFFFFF"/>
                        </a:solidFill>
                        <a:latin typeface="Montserrat"/>
                        <a:ea typeface="Montserrat"/>
                        <a:cs typeface="Montserrat"/>
                        <a:sym typeface="Montserrat"/>
                      </a:endParaRPr>
                    </a:p>
                  </a:txBody>
                  <a:tcPr marT="19050" marB="19050" marR="28575" marL="28575">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solidFill>
                      <a:srgbClr val="1B57A5"/>
                    </a:solidFill>
                  </a:tcPr>
                </a:tc>
                <a:tc>
                  <a:txBody>
                    <a:bodyPr/>
                    <a:lstStyle/>
                    <a:p>
                      <a:pPr indent="0" lvl="0" marL="0" marR="0" rtl="0" algn="l">
                        <a:lnSpc>
                          <a:spcPct val="150000"/>
                        </a:lnSpc>
                        <a:spcBef>
                          <a:spcPts val="0"/>
                        </a:spcBef>
                        <a:spcAft>
                          <a:spcPts val="0"/>
                        </a:spcAft>
                        <a:buClr>
                          <a:srgbClr val="000000"/>
                        </a:buClr>
                        <a:buSzPts val="1400"/>
                        <a:buFont typeface="Arial"/>
                        <a:buNone/>
                      </a:pPr>
                      <a:r>
                        <a:rPr lang="en" sz="1400" u="none" cap="none" strike="noStrike">
                          <a:solidFill>
                            <a:srgbClr val="FFFFFF"/>
                          </a:solidFill>
                          <a:latin typeface="Montserrat"/>
                          <a:ea typeface="Montserrat"/>
                          <a:cs typeface="Montserrat"/>
                          <a:sym typeface="Montserrat"/>
                        </a:rPr>
                        <a:t>month</a:t>
                      </a:r>
                      <a:endParaRPr sz="1400" u="none" cap="none" strike="noStrike">
                        <a:solidFill>
                          <a:srgbClr val="FFFFFF"/>
                        </a:solidFill>
                        <a:latin typeface="Montserrat"/>
                        <a:ea typeface="Montserrat"/>
                        <a:cs typeface="Montserrat"/>
                        <a:sym typeface="Montserrat"/>
                      </a:endParaRPr>
                    </a:p>
                  </a:txBody>
                  <a:tcPr marT="91425" marB="91425" marR="91425" marL="91425">
                    <a:lnL cap="flat" cmpd="sng" w="11900">
                      <a:solidFill>
                        <a:srgbClr val="CCCCCC"/>
                      </a:solidFill>
                      <a:prstDash val="solid"/>
                      <a:round/>
                      <a:headEnd len="sm" w="sm" type="none"/>
                      <a:tailEnd len="sm" w="sm" type="none"/>
                    </a:lnL>
                    <a:lnB cap="flat" cmpd="sng" w="11900">
                      <a:solidFill>
                        <a:srgbClr val="CCCCCC"/>
                      </a:solidFill>
                      <a:prstDash val="solid"/>
                      <a:round/>
                      <a:headEnd len="sm" w="sm" type="none"/>
                      <a:tailEnd len="sm" w="sm" type="none"/>
                    </a:lnB>
                    <a:solidFill>
                      <a:srgbClr val="1B57A5"/>
                    </a:solidFill>
                  </a:tcPr>
                </a:tc>
              </a:tr>
              <a:tr h="269525">
                <a:tc>
                  <a:txBody>
                    <a:bodyPr/>
                    <a:lstStyle/>
                    <a:p>
                      <a:pPr indent="0" lvl="0" marL="0" marR="0" rtl="0" algn="l">
                        <a:lnSpc>
                          <a:spcPct val="15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activities</a:t>
                      </a:r>
                      <a:endParaRPr sz="1400" u="none" cap="none" strike="noStrike">
                        <a:latin typeface="Montserrat"/>
                        <a:ea typeface="Montserrat"/>
                        <a:cs typeface="Montserrat"/>
                        <a:sym typeface="Montserrat"/>
                      </a:endParaRPr>
                    </a:p>
                  </a:txBody>
                  <a:tcPr marT="19050" marB="19050" marR="28575" marL="28575">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60</a:t>
                      </a:r>
                      <a:endParaRPr sz="1400" u="none" cap="none" strike="noStrike">
                        <a:latin typeface="Montserrat"/>
                        <a:ea typeface="Montserrat"/>
                        <a:cs typeface="Montserrat"/>
                        <a:sym typeface="Montserrat"/>
                      </a:endParaRPr>
                    </a:p>
                  </a:txBody>
                  <a:tcPr marT="19050" marB="19050" marR="28575" marL="28575">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250</a:t>
                      </a:r>
                      <a:endParaRPr sz="1400" u="none" cap="none" strike="noStrike">
                        <a:latin typeface="Montserrat"/>
                        <a:ea typeface="Montserrat"/>
                        <a:cs typeface="Montserrat"/>
                        <a:sym typeface="Montserrat"/>
                      </a:endParaRPr>
                    </a:p>
                  </a:txBody>
                  <a:tcPr marT="19050" marB="19050" marR="28575" marL="28575">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1,000</a:t>
                      </a:r>
                      <a:endParaRPr sz="1400" u="none" cap="none" strike="noStrike">
                        <a:latin typeface="Montserrat"/>
                        <a:ea typeface="Montserrat"/>
                        <a:cs typeface="Montserrat"/>
                        <a:sym typeface="Montserrat"/>
                      </a:endParaRPr>
                    </a:p>
                  </a:txBody>
                  <a:tcPr marT="19050" marB="19050" marR="28575" marL="28575">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r h="217025">
                <a:tc>
                  <a:txBody>
                    <a:bodyPr/>
                    <a:lstStyle/>
                    <a:p>
                      <a:pPr indent="0" lvl="0" marL="0" marR="0" rtl="0" algn="l">
                        <a:lnSpc>
                          <a:spcPct val="15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meetings</a:t>
                      </a:r>
                      <a:endParaRPr sz="1400" u="none" cap="none" strike="noStrike">
                        <a:latin typeface="Montserrat"/>
                        <a:ea typeface="Montserrat"/>
                        <a:cs typeface="Montserrat"/>
                        <a:sym typeface="Montserrat"/>
                      </a:endParaRPr>
                    </a:p>
                  </a:txBody>
                  <a:tcPr marT="19050" marB="19050" marR="28575" marL="28575">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7</a:t>
                      </a:r>
                      <a:endParaRPr sz="1400" u="none" cap="none" strike="noStrike">
                        <a:latin typeface="Montserrat"/>
                        <a:ea typeface="Montserrat"/>
                        <a:cs typeface="Montserrat"/>
                        <a:sym typeface="Montserrat"/>
                      </a:endParaRPr>
                    </a:p>
                  </a:txBody>
                  <a:tcPr marT="19050" marB="19050" marR="28575" marL="28575">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36</a:t>
                      </a:r>
                      <a:endParaRPr sz="1400" u="none" cap="none" strike="noStrike">
                        <a:latin typeface="Montserrat"/>
                        <a:ea typeface="Montserrat"/>
                        <a:cs typeface="Montserrat"/>
                        <a:sym typeface="Montserrat"/>
                      </a:endParaRPr>
                    </a:p>
                  </a:txBody>
                  <a:tcPr marT="19050" marB="19050" marR="28575" marL="28575">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143</a:t>
                      </a:r>
                      <a:endParaRPr sz="1400" u="none" cap="none" strike="noStrike">
                        <a:latin typeface="Montserrat"/>
                        <a:ea typeface="Montserrat"/>
                        <a:cs typeface="Montserrat"/>
                        <a:sym typeface="Montserrat"/>
                      </a:endParaRPr>
                    </a:p>
                  </a:txBody>
                  <a:tcPr marT="19050" marB="19050" marR="28575" marL="28575">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17f599636a_0_52"/>
          <p:cNvSpPr txBox="1"/>
          <p:nvPr>
            <p:ph idx="4294967295" type="title"/>
          </p:nvPr>
        </p:nvSpPr>
        <p:spPr>
          <a:xfrm>
            <a:off x="700650" y="2161300"/>
            <a:ext cx="7755600" cy="845400"/>
          </a:xfrm>
          <a:prstGeom prst="rect">
            <a:avLst/>
          </a:prstGeom>
          <a:noFill/>
          <a:ln>
            <a:noFill/>
          </a:ln>
        </p:spPr>
        <p:txBody>
          <a:bodyPr anchorCtr="0" anchor="ctr" bIns="91400" lIns="91400" spcFirstLastPara="1" rIns="91400" wrap="square" tIns="91400">
            <a:noAutofit/>
          </a:bodyPr>
          <a:lstStyle/>
          <a:p>
            <a:pPr indent="0" lvl="0" marL="0" rtl="0" algn="ctr">
              <a:lnSpc>
                <a:spcPct val="100000"/>
              </a:lnSpc>
              <a:spcBef>
                <a:spcPts val="0"/>
              </a:spcBef>
              <a:spcAft>
                <a:spcPts val="0"/>
              </a:spcAft>
              <a:buClr>
                <a:schemeClr val="dk1"/>
              </a:buClr>
              <a:buSzPts val="1100"/>
              <a:buFont typeface="Arial"/>
              <a:buNone/>
            </a:pPr>
            <a:r>
              <a:rPr lang="en" sz="2400">
                <a:solidFill>
                  <a:srgbClr val="FFFFFF"/>
                </a:solidFill>
                <a:latin typeface="Montserrat Light"/>
                <a:ea typeface="Montserrat Light"/>
                <a:cs typeface="Montserrat Light"/>
                <a:sym typeface="Montserrat Light"/>
              </a:rPr>
              <a:t>Prospecting Playbook</a:t>
            </a:r>
            <a:endParaRPr sz="2400">
              <a:solidFill>
                <a:srgbClr val="FFFFFF"/>
              </a:solidFill>
              <a:latin typeface="Montserrat Light"/>
              <a:ea typeface="Montserrat Light"/>
              <a:cs typeface="Montserrat Light"/>
              <a:sym typeface="Montserrat Light"/>
            </a:endParaRPr>
          </a:p>
          <a:p>
            <a:pPr indent="0" lvl="0" marL="0" rtl="0" algn="ctr">
              <a:lnSpc>
                <a:spcPct val="100000"/>
              </a:lnSpc>
              <a:spcBef>
                <a:spcPts val="0"/>
              </a:spcBef>
              <a:spcAft>
                <a:spcPts val="0"/>
              </a:spcAft>
              <a:buClr>
                <a:srgbClr val="DEE9F4"/>
              </a:buClr>
              <a:buSzPts val="2000"/>
              <a:buFont typeface="Montserrat"/>
              <a:buNone/>
            </a:pPr>
            <a:r>
              <a:rPr lang="en">
                <a:solidFill>
                  <a:srgbClr val="FFFFFF"/>
                </a:solidFill>
                <a:latin typeface="Montserrat Light"/>
                <a:ea typeface="Montserrat Light"/>
                <a:cs typeface="Montserrat Light"/>
                <a:sym typeface="Montserrat Light"/>
              </a:rPr>
              <a:t>Finding the Right Leads &amp; Contacts</a:t>
            </a:r>
            <a:endParaRPr>
              <a:solidFill>
                <a:srgbClr val="FFFFFF"/>
              </a:solidFill>
              <a:latin typeface="Montserrat Light"/>
              <a:ea typeface="Montserrat Light"/>
              <a:cs typeface="Montserrat Light"/>
              <a:sym typeface="Montserrat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19293E"/>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